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7" r:id="rId4"/>
    <p:sldId id="260" r:id="rId5"/>
    <p:sldId id="272" r:id="rId6"/>
    <p:sldId id="259" r:id="rId7"/>
    <p:sldId id="261" r:id="rId8"/>
    <p:sldId id="269" r:id="rId9"/>
    <p:sldId id="271" r:id="rId10"/>
    <p:sldId id="273" r:id="rId11"/>
    <p:sldId id="284" r:id="rId12"/>
    <p:sldId id="274" r:id="rId13"/>
    <p:sldId id="275" r:id="rId14"/>
    <p:sldId id="285" r:id="rId15"/>
    <p:sldId id="276" r:id="rId16"/>
    <p:sldId id="286" r:id="rId17"/>
    <p:sldId id="265" r:id="rId18"/>
    <p:sldId id="268" r:id="rId19"/>
    <p:sldId id="262" r:id="rId20"/>
    <p:sldId id="263" r:id="rId21"/>
    <p:sldId id="278" r:id="rId22"/>
    <p:sldId id="279" r:id="rId23"/>
    <p:sldId id="281" r:id="rId24"/>
    <p:sldId id="282" r:id="rId25"/>
    <p:sldId id="283"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elen Evans" initials="HE" lastIdx="1" clrIdx="0">
    <p:extLst>
      <p:ext uri="{19B8F6BF-5375-455C-9EA6-DF929625EA0E}">
        <p15:presenceInfo xmlns:p15="http://schemas.microsoft.com/office/powerpoint/2012/main" userId="S-1-5-21-2917492317-1054960889-556724732-114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7FFF5"/>
    <a:srgbClr val="F2EBFF"/>
    <a:srgbClr val="FFEFF5"/>
    <a:srgbClr val="E7F9FF"/>
    <a:srgbClr val="CDFFEB"/>
    <a:srgbClr val="C9F1FF"/>
    <a:srgbClr val="EBE1FF"/>
    <a:srgbClr val="FFDDEB"/>
    <a:srgbClr val="FFC9DF"/>
    <a:srgbClr val="D9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74" autoAdjust="0"/>
    <p:restoredTop sz="94660"/>
  </p:normalViewPr>
  <p:slideViewPr>
    <p:cSldViewPr snapToGrid="0">
      <p:cViewPr varScale="1">
        <p:scale>
          <a:sx n="114" d="100"/>
          <a:sy n="114" d="100"/>
        </p:scale>
        <p:origin x="43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7AFC24-43C4-4349-B48A-97D8543D670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B375882F-4063-4DF6-BF06-E7AC50F9AFD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46842B42-A659-4FEB-8E24-A8C39B9DB2C5}"/>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BE12311A-0792-486E-925D-FB0DFBA6342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F302D08-C735-4B38-A91B-7D216C5A94BC}"/>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823298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4AB1C-2CFA-4A4D-A1E5-4B5744A8474C}"/>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8C75A50-91E3-4E61-9371-C57686E7241C}"/>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06C7E10-2706-4C35-ACFF-3F27BEBDE603}"/>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4D36CEEF-CF8A-4373-AFCF-D9183257B8F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0B98A39-F00E-47F1-AADA-C07770D71A80}"/>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3607535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77FCB0F-97E1-4956-9587-F26B5196A0A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45269D1-F702-4084-8FB5-FF8C3822ED66}"/>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04827D3-A01B-4E0E-AB9C-100496E47969}"/>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BA9AC8E3-61DC-4BF9-91EF-AD11BA1B5B9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C047027-94F5-4DF2-9641-7FD98E24EBF3}"/>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35569521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7F4DDC-0790-4325-A1AC-554FCCB638A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FAEF24A-31E6-45A0-AFA7-ED47C7F83BFD}"/>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1D7B1A-4BA7-4EE9-80C1-68868DFD6989}"/>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775E16EA-B357-44F6-942D-C0FC74C400C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38F394B-4A8B-4FD6-ABEA-898F2D8583E6}"/>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8477875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604E1B-6633-47A8-9C3D-7853D972984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39972184-3A81-4815-8C64-EB15C232A21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78D46AB-5589-4457-ADBF-1ADCA75B8AF6}"/>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A2F0EB0A-1D09-43F3-B67B-B6CACC8E946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B89AA1-B576-471B-9E16-18D0B4EC9DDC}"/>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1100486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A7ADAC-2993-476F-B98C-63CB6723F65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63C2604-9EE5-404F-98DE-1BD73C3C9F52}"/>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40B8B38-E295-460A-83E9-D76FC11D16F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FDDF9CA-2F33-484C-8B6E-5F0A6ECC78F8}"/>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6" name="Footer Placeholder 5">
            <a:extLst>
              <a:ext uri="{FF2B5EF4-FFF2-40B4-BE49-F238E27FC236}">
                <a16:creationId xmlns:a16="http://schemas.microsoft.com/office/drawing/2014/main" id="{C1C4E5C1-B42C-4AA8-8A06-175C6BD4CE5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D20410F-2F6C-413D-8F23-9354CAFEEF6E}"/>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7317653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138963-5637-4F6C-A8CC-95DADD0CEB08}"/>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20EFE6A-BBF3-4330-8A13-1F42738F7D6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2F05F71E-22D6-4424-81DF-0FF19873653A}"/>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216B3CC-198A-4777-B91F-C127B3AA95F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F9CEE81-4A4B-4DB8-BD5E-8943E36E3EB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E2A840D-5C26-4A05-B8E4-E07927E346A1}"/>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8" name="Footer Placeholder 7">
            <a:extLst>
              <a:ext uri="{FF2B5EF4-FFF2-40B4-BE49-F238E27FC236}">
                <a16:creationId xmlns:a16="http://schemas.microsoft.com/office/drawing/2014/main" id="{332A35DF-D93D-41E1-967D-37B4798F0FD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A41E9E0B-D0D5-4CF2-A124-BBD9FD99AFA5}"/>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36357946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3BD74A-3BFC-4FF9-B726-C9E0561E7F8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268626E-A110-4C73-841D-DF2728E30146}"/>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4" name="Footer Placeholder 3">
            <a:extLst>
              <a:ext uri="{FF2B5EF4-FFF2-40B4-BE49-F238E27FC236}">
                <a16:creationId xmlns:a16="http://schemas.microsoft.com/office/drawing/2014/main" id="{7D1DD04A-78ED-46E8-A39C-F54BE4F89E2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FBA1C26F-CE5C-4492-89C5-2CDA82AB4165}"/>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37186535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DAD2D49-5A5F-4747-9525-B9C77042CF28}"/>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3" name="Footer Placeholder 2">
            <a:extLst>
              <a:ext uri="{FF2B5EF4-FFF2-40B4-BE49-F238E27FC236}">
                <a16:creationId xmlns:a16="http://schemas.microsoft.com/office/drawing/2014/main" id="{632453FF-C436-444C-839D-E91904D7808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200F44D-423C-46D3-8F73-F28F30962C99}"/>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55552438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C5509-CC74-49C5-8F61-FAEB0DBB971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37C11B04-F048-47CB-AC82-F38449B291D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9EF68D0-C333-4F86-9059-3241C3F589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AC919762-B0C8-4BE8-9B6D-46D5ECC7CE56}"/>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6" name="Footer Placeholder 5">
            <a:extLst>
              <a:ext uri="{FF2B5EF4-FFF2-40B4-BE49-F238E27FC236}">
                <a16:creationId xmlns:a16="http://schemas.microsoft.com/office/drawing/2014/main" id="{77721FDB-D9C8-4085-8A47-55F2A9BD355D}"/>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8BB6066-6381-49F3-A430-D51AB2C54938}"/>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10907763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6E1B3-F0BA-4D50-B64A-3C8FB79C0D1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E3B0900D-9136-49A4-AF2B-5928A6F55C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0ADB2E69-8F17-4C4A-8BB9-8DA66EDBF15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2095AB4D-C202-4E4B-A4CF-99FE008E583A}"/>
              </a:ext>
            </a:extLst>
          </p:cNvPr>
          <p:cNvSpPr>
            <a:spLocks noGrp="1"/>
          </p:cNvSpPr>
          <p:nvPr>
            <p:ph type="dt" sz="half" idx="10"/>
          </p:nvPr>
        </p:nvSpPr>
        <p:spPr/>
        <p:txBody>
          <a:bodyPr/>
          <a:lstStyle/>
          <a:p>
            <a:fld id="{715A0018-CDB6-40F4-B9DE-B81AF76A6493}" type="datetimeFigureOut">
              <a:rPr lang="en-GB" smtClean="0"/>
              <a:t>28/04/2023</a:t>
            </a:fld>
            <a:endParaRPr lang="en-GB"/>
          </a:p>
        </p:txBody>
      </p:sp>
      <p:sp>
        <p:nvSpPr>
          <p:cNvPr id="6" name="Footer Placeholder 5">
            <a:extLst>
              <a:ext uri="{FF2B5EF4-FFF2-40B4-BE49-F238E27FC236}">
                <a16:creationId xmlns:a16="http://schemas.microsoft.com/office/drawing/2014/main" id="{81DE82FC-D150-43BD-AF9F-940244633EA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B8C69E3-52FA-46E4-8ED7-2C545DD221F7}"/>
              </a:ext>
            </a:extLst>
          </p:cNvPr>
          <p:cNvSpPr>
            <a:spLocks noGrp="1"/>
          </p:cNvSpPr>
          <p:nvPr>
            <p:ph type="sldNum" sz="quarter" idx="12"/>
          </p:nvPr>
        </p:nvSpPr>
        <p:spPr/>
        <p:txBody>
          <a:bodyPr/>
          <a:lstStyle/>
          <a:p>
            <a:fld id="{8069E313-F667-485B-98EF-DE8DB8A2AE32}" type="slidenum">
              <a:rPr lang="en-GB" smtClean="0"/>
              <a:t>‹#›</a:t>
            </a:fld>
            <a:endParaRPr lang="en-GB"/>
          </a:p>
        </p:txBody>
      </p:sp>
    </p:spTree>
    <p:extLst>
      <p:ext uri="{BB962C8B-B14F-4D97-AF65-F5344CB8AC3E}">
        <p14:creationId xmlns:p14="http://schemas.microsoft.com/office/powerpoint/2010/main" val="251297515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EC2552B-445C-454A-9639-72EF28A8AAE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80240B7D-A8E4-4BB3-96AF-81225910E31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DFA72E6-9B05-42B4-BA58-9CBBF07826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5A0018-CDB6-40F4-B9DE-B81AF76A6493}" type="datetimeFigureOut">
              <a:rPr lang="en-GB" smtClean="0"/>
              <a:t>28/04/2023</a:t>
            </a:fld>
            <a:endParaRPr lang="en-GB"/>
          </a:p>
        </p:txBody>
      </p:sp>
      <p:sp>
        <p:nvSpPr>
          <p:cNvPr id="5" name="Footer Placeholder 4">
            <a:extLst>
              <a:ext uri="{FF2B5EF4-FFF2-40B4-BE49-F238E27FC236}">
                <a16:creationId xmlns:a16="http://schemas.microsoft.com/office/drawing/2014/main" id="{1D2168B0-B470-42DB-8E58-2C196F05BFB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6647B2FD-4D32-42DC-A28A-BFC2732A1A4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069E313-F667-485B-98EF-DE8DB8A2AE32}" type="slidenum">
              <a:rPr lang="en-GB" smtClean="0"/>
              <a:t>‹#›</a:t>
            </a:fld>
            <a:endParaRPr lang="en-GB"/>
          </a:p>
        </p:txBody>
      </p:sp>
    </p:spTree>
    <p:extLst>
      <p:ext uri="{BB962C8B-B14F-4D97-AF65-F5344CB8AC3E}">
        <p14:creationId xmlns:p14="http://schemas.microsoft.com/office/powerpoint/2010/main" val="6018572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229311-E66D-41E1-9C90-036787C3A169}"/>
              </a:ext>
            </a:extLst>
          </p:cNvPr>
          <p:cNvSpPr>
            <a:spLocks noGrp="1"/>
          </p:cNvSpPr>
          <p:nvPr>
            <p:ph type="ctrTitle"/>
          </p:nvPr>
        </p:nvSpPr>
        <p:spPr>
          <a:xfrm>
            <a:off x="1524000" y="1122362"/>
            <a:ext cx="9144000" cy="3265079"/>
          </a:xfrm>
        </p:spPr>
        <p:txBody>
          <a:bodyPr>
            <a:normAutofit/>
          </a:bodyPr>
          <a:lstStyle/>
          <a:p>
            <a:r>
              <a:rPr lang="en-GB" sz="10000" dirty="0"/>
              <a:t>Safeguarding </a:t>
            </a:r>
            <a:br>
              <a:rPr lang="en-GB" dirty="0"/>
            </a:br>
            <a:br>
              <a:rPr lang="en-GB" dirty="0"/>
            </a:br>
            <a:endParaRPr lang="en-GB" dirty="0"/>
          </a:p>
        </p:txBody>
      </p:sp>
      <p:sp>
        <p:nvSpPr>
          <p:cNvPr id="3" name="Subtitle 2">
            <a:extLst>
              <a:ext uri="{FF2B5EF4-FFF2-40B4-BE49-F238E27FC236}">
                <a16:creationId xmlns:a16="http://schemas.microsoft.com/office/drawing/2014/main" id="{17D60472-B89F-40F6-98E9-7C7736BD811E}"/>
              </a:ext>
            </a:extLst>
          </p:cNvPr>
          <p:cNvSpPr>
            <a:spLocks noGrp="1"/>
          </p:cNvSpPr>
          <p:nvPr>
            <p:ph type="subTitle" idx="1"/>
          </p:nvPr>
        </p:nvSpPr>
        <p:spPr>
          <a:xfrm>
            <a:off x="1372998" y="3559560"/>
            <a:ext cx="9144000" cy="1655762"/>
          </a:xfrm>
        </p:spPr>
        <p:txBody>
          <a:bodyPr>
            <a:normAutofit/>
          </a:bodyPr>
          <a:lstStyle/>
          <a:p>
            <a:r>
              <a:rPr lang="en-GB" sz="4800" dirty="0"/>
              <a:t>Awareness</a:t>
            </a:r>
          </a:p>
        </p:txBody>
      </p:sp>
      <p:sp>
        <p:nvSpPr>
          <p:cNvPr id="4" name="TextBox 3"/>
          <p:cNvSpPr txBox="1"/>
          <p:nvPr/>
        </p:nvSpPr>
        <p:spPr>
          <a:xfrm>
            <a:off x="8869680" y="5143899"/>
            <a:ext cx="2277687" cy="369332"/>
          </a:xfrm>
          <a:prstGeom prst="rect">
            <a:avLst/>
          </a:prstGeom>
          <a:noFill/>
        </p:spPr>
        <p:txBody>
          <a:bodyPr wrap="square" rtlCol="0">
            <a:spAutoFit/>
          </a:bodyPr>
          <a:lstStyle/>
          <a:p>
            <a:r>
              <a:rPr lang="en-GB" dirty="0"/>
              <a:t>By Helen Evans</a:t>
            </a:r>
          </a:p>
        </p:txBody>
      </p:sp>
    </p:spTree>
    <p:extLst>
      <p:ext uri="{BB962C8B-B14F-4D97-AF65-F5344CB8AC3E}">
        <p14:creationId xmlns:p14="http://schemas.microsoft.com/office/powerpoint/2010/main" val="38069061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FE5E6D-2F41-4C3B-8539-DD043DE735E9}"/>
              </a:ext>
            </a:extLst>
          </p:cNvPr>
          <p:cNvSpPr>
            <a:spLocks noGrp="1"/>
          </p:cNvSpPr>
          <p:nvPr>
            <p:ph type="title"/>
          </p:nvPr>
        </p:nvSpPr>
        <p:spPr>
          <a:xfrm>
            <a:off x="838200" y="330290"/>
            <a:ext cx="10515600" cy="1080499"/>
          </a:xfrm>
        </p:spPr>
        <p:txBody>
          <a:bodyPr/>
          <a:lstStyle/>
          <a:p>
            <a:pPr algn="ctr"/>
            <a:r>
              <a:rPr lang="en-GB" dirty="0"/>
              <a:t>Consent policy continued</a:t>
            </a:r>
          </a:p>
        </p:txBody>
      </p:sp>
      <p:sp>
        <p:nvSpPr>
          <p:cNvPr id="3" name="Content Placeholder 2">
            <a:extLst>
              <a:ext uri="{FF2B5EF4-FFF2-40B4-BE49-F238E27FC236}">
                <a16:creationId xmlns:a16="http://schemas.microsoft.com/office/drawing/2014/main" id="{2A7DCB97-0030-4476-9465-8E83445E555E}"/>
              </a:ext>
            </a:extLst>
          </p:cNvPr>
          <p:cNvSpPr>
            <a:spLocks noGrp="1"/>
          </p:cNvSpPr>
          <p:nvPr>
            <p:ph sz="half" idx="1"/>
          </p:nvPr>
        </p:nvSpPr>
        <p:spPr>
          <a:xfrm>
            <a:off x="838200" y="1323702"/>
            <a:ext cx="10378440" cy="5164183"/>
          </a:xfrm>
        </p:spPr>
        <p:txBody>
          <a:bodyPr>
            <a:normAutofit fontScale="92500" lnSpcReduction="10000"/>
          </a:bodyPr>
          <a:lstStyle/>
          <a:p>
            <a:pPr marL="0" indent="0">
              <a:buNone/>
            </a:pPr>
            <a:r>
              <a:rPr lang="en-GB" dirty="0"/>
              <a:t>Validity:</a:t>
            </a:r>
          </a:p>
          <a:p>
            <a:r>
              <a:rPr lang="en-GB" dirty="0"/>
              <a:t>For consent to be </a:t>
            </a:r>
            <a:r>
              <a:rPr lang="en-GB" u="sng" dirty="0"/>
              <a:t>valid</a:t>
            </a:r>
            <a:r>
              <a:rPr lang="en-GB" dirty="0"/>
              <a:t> the person must:</a:t>
            </a:r>
          </a:p>
          <a:p>
            <a:pPr lvl="1"/>
            <a:r>
              <a:rPr lang="en-GB" dirty="0"/>
              <a:t>Understand information relevant to the decision</a:t>
            </a:r>
          </a:p>
          <a:p>
            <a:pPr lvl="1"/>
            <a:r>
              <a:rPr lang="en-GB" dirty="0"/>
              <a:t>Retain the information</a:t>
            </a:r>
          </a:p>
          <a:p>
            <a:pPr lvl="1"/>
            <a:r>
              <a:rPr lang="en-GB" dirty="0"/>
              <a:t>Weigh up information about different options</a:t>
            </a:r>
          </a:p>
          <a:p>
            <a:pPr lvl="1"/>
            <a:r>
              <a:rPr lang="en-GB" dirty="0"/>
              <a:t>Have received sufficient information regarding the procedure</a:t>
            </a:r>
          </a:p>
          <a:p>
            <a:pPr lvl="1"/>
            <a:r>
              <a:rPr lang="en-GB" dirty="0"/>
              <a:t>Not be acting under duress </a:t>
            </a:r>
          </a:p>
          <a:p>
            <a:pPr lvl="1"/>
            <a:r>
              <a:rPr lang="en-GB" dirty="0"/>
              <a:t>Communicate the decision</a:t>
            </a:r>
          </a:p>
          <a:p>
            <a:pPr marL="457200" lvl="1" indent="0">
              <a:buNone/>
            </a:pPr>
            <a:endParaRPr lang="en-GB" dirty="0"/>
          </a:p>
          <a:p>
            <a:pPr marL="0" indent="0">
              <a:buNone/>
            </a:pPr>
            <a:r>
              <a:rPr lang="en-GB" dirty="0"/>
              <a:t>Capacity </a:t>
            </a:r>
          </a:p>
          <a:p>
            <a:r>
              <a:rPr lang="en-GB" dirty="0"/>
              <a:t>Capacity</a:t>
            </a:r>
          </a:p>
          <a:p>
            <a:pPr lvl="1"/>
            <a:r>
              <a:rPr lang="en-GB" dirty="0"/>
              <a:t>is ‘decision-specific’ concentrating on the matter related to the decision rather than the ability to make decisions generally.</a:t>
            </a:r>
            <a:endParaRPr lang="en-GB" sz="2800" dirty="0"/>
          </a:p>
          <a:p>
            <a:pPr lvl="1"/>
            <a:r>
              <a:rPr lang="en-GB" dirty="0"/>
              <a:t>Capacity is ‘time specific’ focusing on the time the decision is to be made</a:t>
            </a:r>
          </a:p>
        </p:txBody>
      </p:sp>
      <p:sp>
        <p:nvSpPr>
          <p:cNvPr id="4" name="Content Placeholder 3">
            <a:extLst>
              <a:ext uri="{FF2B5EF4-FFF2-40B4-BE49-F238E27FC236}">
                <a16:creationId xmlns:a16="http://schemas.microsoft.com/office/drawing/2014/main" id="{9FDE5660-F618-40B3-9CD5-5CC2F325AE3D}"/>
              </a:ext>
            </a:extLst>
          </p:cNvPr>
          <p:cNvSpPr>
            <a:spLocks noGrp="1"/>
          </p:cNvSpPr>
          <p:nvPr>
            <p:ph sz="half" idx="2"/>
          </p:nvPr>
        </p:nvSpPr>
        <p:spPr>
          <a:xfrm flipH="1" flipV="1">
            <a:off x="11353800" y="-1018903"/>
            <a:ext cx="324394" cy="2844528"/>
          </a:xfrm>
        </p:spPr>
        <p:txBody>
          <a:bodyPr>
            <a:normAutofit fontScale="92500" lnSpcReduction="10000"/>
          </a:bodyPr>
          <a:lstStyle/>
          <a:p>
            <a:endParaRPr lang="en-GB" dirty="0"/>
          </a:p>
        </p:txBody>
      </p:sp>
    </p:spTree>
    <p:extLst>
      <p:ext uri="{BB962C8B-B14F-4D97-AF65-F5344CB8AC3E}">
        <p14:creationId xmlns:p14="http://schemas.microsoft.com/office/powerpoint/2010/main" val="25881772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1" presetID="42"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fade">
                                      <p:cBhvr>
                                        <p:cTn id="23" dur="1000"/>
                                        <p:tgtEl>
                                          <p:spTgt spid="3">
                                            <p:txEl>
                                              <p:pRg st="2" end="2"/>
                                            </p:txEl>
                                          </p:spTgt>
                                        </p:tgtEl>
                                      </p:cBhvr>
                                    </p:animEffect>
                                    <p:anim calcmode="lin" valueType="num">
                                      <p:cBhvr>
                                        <p:cTn id="2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6" presetID="42" presetClass="entr" presetSubtype="0"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1" presetID="42" presetClass="entr" presetSubtype="0" fill="hold"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fade">
                                      <p:cBhvr>
                                        <p:cTn id="33" dur="1000"/>
                                        <p:tgtEl>
                                          <p:spTgt spid="3">
                                            <p:txEl>
                                              <p:pRg st="4" end="4"/>
                                            </p:txEl>
                                          </p:spTgt>
                                        </p:tgtEl>
                                      </p:cBhvr>
                                    </p:animEffect>
                                    <p:anim calcmode="lin" valueType="num">
                                      <p:cBhvr>
                                        <p:cTn id="3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5" end="5"/>
                                            </p:txEl>
                                          </p:spTgt>
                                        </p:tgtEl>
                                        <p:attrNameLst>
                                          <p:attrName>style.visibility</p:attrName>
                                        </p:attrNameLst>
                                      </p:cBhvr>
                                      <p:to>
                                        <p:strVal val="visible"/>
                                      </p:to>
                                    </p:set>
                                    <p:animEffect transition="in" filter="fade">
                                      <p:cBhvr>
                                        <p:cTn id="38" dur="1000"/>
                                        <p:tgtEl>
                                          <p:spTgt spid="3">
                                            <p:txEl>
                                              <p:pRg st="5" end="5"/>
                                            </p:txEl>
                                          </p:spTgt>
                                        </p:tgtEl>
                                      </p:cBhvr>
                                    </p:animEffect>
                                    <p:anim calcmode="lin" valueType="num">
                                      <p:cBhvr>
                                        <p:cTn id="3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nodeType="clickEffect">
                                  <p:stCondLst>
                                    <p:cond delay="0"/>
                                  </p:stCondLst>
                                  <p:childTnLst>
                                    <p:set>
                                      <p:cBhvr>
                                        <p:cTn id="54" dur="1" fill="hold">
                                          <p:stCondLst>
                                            <p:cond delay="0"/>
                                          </p:stCondLst>
                                        </p:cTn>
                                        <p:tgtEl>
                                          <p:spTgt spid="3">
                                            <p:txEl>
                                              <p:pRg st="9" end="9"/>
                                            </p:txEl>
                                          </p:spTgt>
                                        </p:tgtEl>
                                        <p:attrNameLst>
                                          <p:attrName>style.visibility</p:attrName>
                                        </p:attrNameLst>
                                      </p:cBhvr>
                                      <p:to>
                                        <p:strVal val="visible"/>
                                      </p:to>
                                    </p:set>
                                    <p:animEffect transition="in" filter="fade">
                                      <p:cBhvr>
                                        <p:cTn id="55" dur="1000"/>
                                        <p:tgtEl>
                                          <p:spTgt spid="3">
                                            <p:txEl>
                                              <p:pRg st="9" end="9"/>
                                            </p:txEl>
                                          </p:spTgt>
                                        </p:tgtEl>
                                      </p:cBhvr>
                                    </p:animEffect>
                                    <p:anim calcmode="lin" valueType="num">
                                      <p:cBhvr>
                                        <p:cTn id="5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nodeType="clickEffect">
                                  <p:stCondLst>
                                    <p:cond delay="0"/>
                                  </p:stCondLst>
                                  <p:childTnLst>
                                    <p:set>
                                      <p:cBhvr>
                                        <p:cTn id="61" dur="1" fill="hold">
                                          <p:stCondLst>
                                            <p:cond delay="0"/>
                                          </p:stCondLst>
                                        </p:cTn>
                                        <p:tgtEl>
                                          <p:spTgt spid="3">
                                            <p:txEl>
                                              <p:pRg st="10" end="10"/>
                                            </p:txEl>
                                          </p:spTgt>
                                        </p:tgtEl>
                                        <p:attrNameLst>
                                          <p:attrName>style.visibility</p:attrName>
                                        </p:attrNameLst>
                                      </p:cBhvr>
                                      <p:to>
                                        <p:strVal val="visible"/>
                                      </p:to>
                                    </p:set>
                                    <p:animEffect transition="in" filter="fade">
                                      <p:cBhvr>
                                        <p:cTn id="62" dur="1000"/>
                                        <p:tgtEl>
                                          <p:spTgt spid="3">
                                            <p:txEl>
                                              <p:pRg st="10" end="10"/>
                                            </p:txEl>
                                          </p:spTgt>
                                        </p:tgtEl>
                                      </p:cBhvr>
                                    </p:animEffect>
                                    <p:anim calcmode="lin" valueType="num">
                                      <p:cBhvr>
                                        <p:cTn id="63"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11" end="11"/>
                                            </p:txEl>
                                          </p:spTgt>
                                        </p:tgtEl>
                                        <p:attrNameLst>
                                          <p:attrName>style.visibility</p:attrName>
                                        </p:attrNameLst>
                                      </p:cBhvr>
                                      <p:to>
                                        <p:strVal val="visible"/>
                                      </p:to>
                                    </p:set>
                                    <p:animEffect transition="in" filter="fade">
                                      <p:cBhvr>
                                        <p:cTn id="67" dur="1000"/>
                                        <p:tgtEl>
                                          <p:spTgt spid="3">
                                            <p:txEl>
                                              <p:pRg st="11" end="11"/>
                                            </p:txEl>
                                          </p:spTgt>
                                        </p:tgtEl>
                                      </p:cBhvr>
                                    </p:animEffect>
                                    <p:anim calcmode="lin" valueType="num">
                                      <p:cBhvr>
                                        <p:cTn id="68"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70" presetID="42" presetClass="entr" presetSubtype="0" fill="hold" nodeType="withEffect">
                                  <p:stCondLst>
                                    <p:cond delay="0"/>
                                  </p:stCondLst>
                                  <p:childTnLst>
                                    <p:set>
                                      <p:cBhvr>
                                        <p:cTn id="71" dur="1" fill="hold">
                                          <p:stCondLst>
                                            <p:cond delay="0"/>
                                          </p:stCondLst>
                                        </p:cTn>
                                        <p:tgtEl>
                                          <p:spTgt spid="3">
                                            <p:txEl>
                                              <p:pRg st="12" end="12"/>
                                            </p:txEl>
                                          </p:spTgt>
                                        </p:tgtEl>
                                        <p:attrNameLst>
                                          <p:attrName>style.visibility</p:attrName>
                                        </p:attrNameLst>
                                      </p:cBhvr>
                                      <p:to>
                                        <p:strVal val="visible"/>
                                      </p:to>
                                    </p:set>
                                    <p:animEffect transition="in" filter="fade">
                                      <p:cBhvr>
                                        <p:cTn id="72" dur="1000"/>
                                        <p:tgtEl>
                                          <p:spTgt spid="3">
                                            <p:txEl>
                                              <p:pRg st="12" end="12"/>
                                            </p:txEl>
                                          </p:spTgt>
                                        </p:tgtEl>
                                      </p:cBhvr>
                                    </p:animEffect>
                                    <p:anim calcmode="lin" valueType="num">
                                      <p:cBhvr>
                                        <p:cTn id="73"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74"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nodePh="1">
                                  <p:stCondLst>
                                    <p:cond delay="0"/>
                                  </p:stCondLst>
                                  <p:endCondLst>
                                    <p:cond evt="begin" delay="0">
                                      <p:tn val="77"/>
                                    </p:cond>
                                  </p:endCondLst>
                                  <p:childTnLst>
                                    <p:set>
                                      <p:cBhvr>
                                        <p:cTn id="78" dur="1" fill="hold">
                                          <p:stCondLst>
                                            <p:cond delay="0"/>
                                          </p:stCondLst>
                                        </p:cTn>
                                        <p:tgtEl>
                                          <p:spTgt spid="4">
                                            <p:txEl>
                                              <p:pRg st="0" end="0"/>
                                            </p:txEl>
                                          </p:spTgt>
                                        </p:tgtEl>
                                        <p:attrNameLst>
                                          <p:attrName>style.visibility</p:attrName>
                                        </p:attrNameLst>
                                      </p:cBhvr>
                                      <p:to>
                                        <p:strVal val="visible"/>
                                      </p:to>
                                    </p:set>
                                    <p:animEffect transition="in" filter="fade">
                                      <p:cBhvr>
                                        <p:cTn id="79" dur="1000"/>
                                        <p:tgtEl>
                                          <p:spTgt spid="4">
                                            <p:txEl>
                                              <p:pRg st="0" end="0"/>
                                            </p:txEl>
                                          </p:spTgt>
                                        </p:tgtEl>
                                      </p:cBhvr>
                                    </p:animEffect>
                                    <p:anim calcmode="lin" valueType="num">
                                      <p:cBhvr>
                                        <p:cTn id="80"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28110"/>
            <a:ext cx="10515600" cy="1325563"/>
          </a:xfrm>
        </p:spPr>
        <p:txBody>
          <a:bodyPr/>
          <a:lstStyle/>
          <a:p>
            <a:pPr algn="ctr"/>
            <a:r>
              <a:rPr lang="en-GB" dirty="0"/>
              <a:t>Consent policy continued</a:t>
            </a:r>
          </a:p>
        </p:txBody>
      </p:sp>
      <p:sp>
        <p:nvSpPr>
          <p:cNvPr id="3" name="Content Placeholder 2"/>
          <p:cNvSpPr>
            <a:spLocks noGrp="1"/>
          </p:cNvSpPr>
          <p:nvPr>
            <p:ph sz="half" idx="1"/>
          </p:nvPr>
        </p:nvSpPr>
        <p:spPr>
          <a:xfrm>
            <a:off x="838199" y="1375954"/>
            <a:ext cx="10515599" cy="5312229"/>
          </a:xfrm>
        </p:spPr>
        <p:txBody>
          <a:bodyPr>
            <a:normAutofit lnSpcReduction="10000"/>
          </a:bodyPr>
          <a:lstStyle/>
          <a:p>
            <a:r>
              <a:rPr lang="en-GB" dirty="0"/>
              <a:t>Decisions regarding capacity should be guided by the five core principles included in the Mental Capacity Act 2005:</a:t>
            </a:r>
          </a:p>
          <a:p>
            <a:pPr marL="0" indent="0">
              <a:buNone/>
            </a:pPr>
            <a:endParaRPr lang="en-GB" dirty="0"/>
          </a:p>
          <a:p>
            <a:pPr lvl="1"/>
            <a:r>
              <a:rPr lang="en-GB" b="1" u="sng" dirty="0"/>
              <a:t>Principle 1</a:t>
            </a:r>
            <a:r>
              <a:rPr lang="en-GB" u="sng" dirty="0"/>
              <a:t> </a:t>
            </a:r>
            <a:r>
              <a:rPr lang="en-GB" dirty="0"/>
              <a:t>- A person must be assumed to have capacity unless he/she have been proven to lack capacity</a:t>
            </a:r>
          </a:p>
          <a:p>
            <a:pPr lvl="1"/>
            <a:r>
              <a:rPr lang="en-GB" b="1" u="sng" dirty="0"/>
              <a:t>Principle 2</a:t>
            </a:r>
            <a:r>
              <a:rPr lang="en-GB" u="sng" dirty="0"/>
              <a:t> </a:t>
            </a:r>
            <a:r>
              <a:rPr lang="en-GB" dirty="0"/>
              <a:t>– A person is not to be treated as unable to make a decision unless all practicable steps to help him/her do so have been taken</a:t>
            </a:r>
          </a:p>
          <a:p>
            <a:pPr lvl="1"/>
            <a:r>
              <a:rPr lang="en-GB" b="1" u="sng" dirty="0"/>
              <a:t>Principle 3</a:t>
            </a:r>
            <a:r>
              <a:rPr lang="en-GB" u="sng" dirty="0"/>
              <a:t> </a:t>
            </a:r>
            <a:r>
              <a:rPr lang="en-GB" dirty="0"/>
              <a:t>– A person is not to be treated as unable to make a decision merely because he/she makes an unwise decision</a:t>
            </a:r>
          </a:p>
          <a:p>
            <a:pPr lvl="1"/>
            <a:r>
              <a:rPr lang="en-GB" b="1" u="sng" dirty="0"/>
              <a:t>Principle 4</a:t>
            </a:r>
            <a:r>
              <a:rPr lang="en-GB" u="sng" dirty="0"/>
              <a:t> </a:t>
            </a:r>
            <a:r>
              <a:rPr lang="en-GB" dirty="0"/>
              <a:t>– An act done or decision made under this Act for or on behalf of a person who lacks capacity must be done or made in his/her best interests</a:t>
            </a:r>
          </a:p>
          <a:p>
            <a:pPr lvl="1"/>
            <a:r>
              <a:rPr lang="en-GB" b="1" u="sng" dirty="0"/>
              <a:t>Principle 5</a:t>
            </a:r>
            <a:r>
              <a:rPr lang="en-GB" u="sng" dirty="0"/>
              <a:t> </a:t>
            </a:r>
            <a:r>
              <a:rPr lang="en-GB" dirty="0"/>
              <a:t>– Before the act is done or the decision made, regard must be given to whether the purpose for which it is needed can be as effectively achieved in a way that is less restrictive of the person’s rights and freedom of action</a:t>
            </a:r>
          </a:p>
        </p:txBody>
      </p:sp>
      <p:sp>
        <p:nvSpPr>
          <p:cNvPr id="4" name="Content Placeholder 3"/>
          <p:cNvSpPr>
            <a:spLocks noGrp="1"/>
          </p:cNvSpPr>
          <p:nvPr>
            <p:ph sz="half" idx="2"/>
          </p:nvPr>
        </p:nvSpPr>
        <p:spPr>
          <a:xfrm flipV="1">
            <a:off x="11016342" y="-243840"/>
            <a:ext cx="337457" cy="2069465"/>
          </a:xfrm>
        </p:spPr>
        <p:txBody>
          <a:bodyPr>
            <a:normAutofit lnSpcReduction="10000"/>
          </a:bodyPr>
          <a:lstStyle/>
          <a:p>
            <a:endParaRPr lang="en-GB" dirty="0"/>
          </a:p>
        </p:txBody>
      </p:sp>
    </p:spTree>
    <p:extLst>
      <p:ext uri="{BB962C8B-B14F-4D97-AF65-F5344CB8AC3E}">
        <p14:creationId xmlns:p14="http://schemas.microsoft.com/office/powerpoint/2010/main" val="2135165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D9FA38-16BC-4B69-B04F-FB4B3B9BE4ED}"/>
              </a:ext>
            </a:extLst>
          </p:cNvPr>
          <p:cNvSpPr>
            <a:spLocks noGrp="1"/>
          </p:cNvSpPr>
          <p:nvPr>
            <p:ph type="title"/>
          </p:nvPr>
        </p:nvSpPr>
        <p:spPr/>
        <p:txBody>
          <a:bodyPr/>
          <a:lstStyle/>
          <a:p>
            <a:pPr algn="ctr"/>
            <a:r>
              <a:rPr lang="en-GB" dirty="0"/>
              <a:t>Consent policy continued</a:t>
            </a:r>
          </a:p>
        </p:txBody>
      </p:sp>
      <p:sp>
        <p:nvSpPr>
          <p:cNvPr id="3" name="Content Placeholder 2">
            <a:extLst>
              <a:ext uri="{FF2B5EF4-FFF2-40B4-BE49-F238E27FC236}">
                <a16:creationId xmlns:a16="http://schemas.microsoft.com/office/drawing/2014/main" id="{71D82DDC-097C-4E9F-8721-1AD7D7894934}"/>
              </a:ext>
            </a:extLst>
          </p:cNvPr>
          <p:cNvSpPr>
            <a:spLocks noGrp="1"/>
          </p:cNvSpPr>
          <p:nvPr>
            <p:ph sz="half" idx="1"/>
          </p:nvPr>
        </p:nvSpPr>
        <p:spPr/>
        <p:txBody>
          <a:bodyPr>
            <a:normAutofit lnSpcReduction="10000"/>
          </a:bodyPr>
          <a:lstStyle/>
          <a:p>
            <a:r>
              <a:rPr lang="en-GB" b="1" dirty="0"/>
              <a:t>Best interests </a:t>
            </a:r>
            <a:endParaRPr lang="en-GB" dirty="0"/>
          </a:p>
          <a:p>
            <a:r>
              <a:rPr lang="en-GB" dirty="0"/>
              <a:t>One of the key principles of the Mental Capacity Act 2005 is that any decision made on a person’s behalf is in their best interests.  </a:t>
            </a:r>
          </a:p>
          <a:p>
            <a:r>
              <a:rPr lang="en-GB" dirty="0"/>
              <a:t>The Act requires steps to be followed to determine what is in someone’s best interests </a:t>
            </a:r>
          </a:p>
        </p:txBody>
      </p:sp>
      <p:sp>
        <p:nvSpPr>
          <p:cNvPr id="4" name="Content Placeholder 3">
            <a:extLst>
              <a:ext uri="{FF2B5EF4-FFF2-40B4-BE49-F238E27FC236}">
                <a16:creationId xmlns:a16="http://schemas.microsoft.com/office/drawing/2014/main" id="{77C56260-DD9F-41DA-95E0-E7D29AF0E736}"/>
              </a:ext>
            </a:extLst>
          </p:cNvPr>
          <p:cNvSpPr>
            <a:spLocks noGrp="1"/>
          </p:cNvSpPr>
          <p:nvPr>
            <p:ph sz="half" idx="2"/>
          </p:nvPr>
        </p:nvSpPr>
        <p:spPr/>
        <p:txBody>
          <a:bodyPr>
            <a:normAutofit lnSpcReduction="10000"/>
          </a:bodyPr>
          <a:lstStyle/>
          <a:p>
            <a:r>
              <a:rPr lang="en-GB" dirty="0"/>
              <a:t>When to seek consent</a:t>
            </a:r>
          </a:p>
          <a:p>
            <a:r>
              <a:rPr lang="en-GB" dirty="0"/>
              <a:t>Provision of information</a:t>
            </a:r>
          </a:p>
          <a:p>
            <a:r>
              <a:rPr lang="en-GB" dirty="0"/>
              <a:t>Documentation</a:t>
            </a:r>
          </a:p>
          <a:p>
            <a:r>
              <a:rPr lang="en-GB" dirty="0"/>
              <a:t>Responsibility for seeking consent</a:t>
            </a:r>
          </a:p>
          <a:p>
            <a:r>
              <a:rPr lang="en-GB" dirty="0"/>
              <a:t>Refusal of treatment</a:t>
            </a:r>
          </a:p>
          <a:p>
            <a:r>
              <a:rPr lang="en-GB" dirty="0"/>
              <a:t>Second opinions and court proceedings</a:t>
            </a:r>
          </a:p>
          <a:p>
            <a:r>
              <a:rPr lang="en-GB" dirty="0"/>
              <a:t>Clinical photography and  video recordings</a:t>
            </a:r>
          </a:p>
        </p:txBody>
      </p:sp>
    </p:spTree>
    <p:extLst>
      <p:ext uri="{BB962C8B-B14F-4D97-AF65-F5344CB8AC3E}">
        <p14:creationId xmlns:p14="http://schemas.microsoft.com/office/powerpoint/2010/main" val="27153520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fade">
                                      <p:cBhvr>
                                        <p:cTn id="32" dur="1000"/>
                                        <p:tgtEl>
                                          <p:spTgt spid="4">
                                            <p:txEl>
                                              <p:pRg st="0" end="0"/>
                                            </p:txEl>
                                          </p:spTgt>
                                        </p:tgtEl>
                                      </p:cBhvr>
                                    </p:animEffect>
                                    <p:anim calcmode="lin" valueType="num">
                                      <p:cBhvr>
                                        <p:cTn id="33"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4" dur="1000" fill="hold"/>
                                        <p:tgtEl>
                                          <p:spTgt spid="4">
                                            <p:txEl>
                                              <p:pRg st="0" end="0"/>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4">
                                            <p:txEl>
                                              <p:pRg st="1" end="1"/>
                                            </p:txEl>
                                          </p:spTgt>
                                        </p:tgtEl>
                                        <p:attrNameLst>
                                          <p:attrName>style.visibility</p:attrName>
                                        </p:attrNameLst>
                                      </p:cBhvr>
                                      <p:to>
                                        <p:strVal val="visible"/>
                                      </p:to>
                                    </p:set>
                                    <p:animEffect transition="in" filter="fade">
                                      <p:cBhvr>
                                        <p:cTn id="37" dur="1000"/>
                                        <p:tgtEl>
                                          <p:spTgt spid="4">
                                            <p:txEl>
                                              <p:pRg st="1" end="1"/>
                                            </p:txEl>
                                          </p:spTgt>
                                        </p:tgtEl>
                                      </p:cBhvr>
                                    </p:animEffect>
                                    <p:anim calcmode="lin" valueType="num">
                                      <p:cBhvr>
                                        <p:cTn id="38"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9" dur="1000" fill="hold"/>
                                        <p:tgtEl>
                                          <p:spTgt spid="4">
                                            <p:txEl>
                                              <p:pRg st="1" end="1"/>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4">
                                            <p:txEl>
                                              <p:pRg st="2" end="2"/>
                                            </p:txEl>
                                          </p:spTgt>
                                        </p:tgtEl>
                                        <p:attrNameLst>
                                          <p:attrName>style.visibility</p:attrName>
                                        </p:attrNameLst>
                                      </p:cBhvr>
                                      <p:to>
                                        <p:strVal val="visible"/>
                                      </p:to>
                                    </p:set>
                                    <p:animEffect transition="in" filter="fade">
                                      <p:cBhvr>
                                        <p:cTn id="42" dur="1000"/>
                                        <p:tgtEl>
                                          <p:spTgt spid="4">
                                            <p:txEl>
                                              <p:pRg st="2" end="2"/>
                                            </p:txEl>
                                          </p:spTgt>
                                        </p:tgtEl>
                                      </p:cBhvr>
                                    </p:animEffect>
                                    <p:anim calcmode="lin" valueType="num">
                                      <p:cBhvr>
                                        <p:cTn id="43"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2" end="2"/>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4">
                                            <p:txEl>
                                              <p:pRg st="3" end="3"/>
                                            </p:txEl>
                                          </p:spTgt>
                                        </p:tgtEl>
                                        <p:attrNameLst>
                                          <p:attrName>style.visibility</p:attrName>
                                        </p:attrNameLst>
                                      </p:cBhvr>
                                      <p:to>
                                        <p:strVal val="visible"/>
                                      </p:to>
                                    </p:set>
                                    <p:animEffect transition="in" filter="fade">
                                      <p:cBhvr>
                                        <p:cTn id="47" dur="1000"/>
                                        <p:tgtEl>
                                          <p:spTgt spid="4">
                                            <p:txEl>
                                              <p:pRg st="3" end="3"/>
                                            </p:txEl>
                                          </p:spTgt>
                                        </p:tgtEl>
                                      </p:cBhvr>
                                    </p:animEffect>
                                    <p:anim calcmode="lin" valueType="num">
                                      <p:cBhvr>
                                        <p:cTn id="48"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9" dur="1000" fill="hold"/>
                                        <p:tgtEl>
                                          <p:spTgt spid="4">
                                            <p:txEl>
                                              <p:pRg st="3" end="3"/>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4">
                                            <p:txEl>
                                              <p:pRg st="4" end="4"/>
                                            </p:txEl>
                                          </p:spTgt>
                                        </p:tgtEl>
                                        <p:attrNameLst>
                                          <p:attrName>style.visibility</p:attrName>
                                        </p:attrNameLst>
                                      </p:cBhvr>
                                      <p:to>
                                        <p:strVal val="visible"/>
                                      </p:to>
                                    </p:set>
                                    <p:animEffect transition="in" filter="fade">
                                      <p:cBhvr>
                                        <p:cTn id="52" dur="1000"/>
                                        <p:tgtEl>
                                          <p:spTgt spid="4">
                                            <p:txEl>
                                              <p:pRg st="4" end="4"/>
                                            </p:txEl>
                                          </p:spTgt>
                                        </p:tgtEl>
                                      </p:cBhvr>
                                    </p:animEffect>
                                    <p:anim calcmode="lin" valueType="num">
                                      <p:cBhvr>
                                        <p:cTn id="53"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4" dur="1000" fill="hold"/>
                                        <p:tgtEl>
                                          <p:spTgt spid="4">
                                            <p:txEl>
                                              <p:pRg st="4" end="4"/>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4">
                                            <p:txEl>
                                              <p:pRg st="5" end="5"/>
                                            </p:txEl>
                                          </p:spTgt>
                                        </p:tgtEl>
                                        <p:attrNameLst>
                                          <p:attrName>style.visibility</p:attrName>
                                        </p:attrNameLst>
                                      </p:cBhvr>
                                      <p:to>
                                        <p:strVal val="visible"/>
                                      </p:to>
                                    </p:set>
                                    <p:animEffect transition="in" filter="fade">
                                      <p:cBhvr>
                                        <p:cTn id="57" dur="1000"/>
                                        <p:tgtEl>
                                          <p:spTgt spid="4">
                                            <p:txEl>
                                              <p:pRg st="5" end="5"/>
                                            </p:txEl>
                                          </p:spTgt>
                                        </p:tgtEl>
                                      </p:cBhvr>
                                    </p:animEffect>
                                    <p:anim calcmode="lin" valueType="num">
                                      <p:cBhvr>
                                        <p:cTn id="58"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9" dur="1000" fill="hold"/>
                                        <p:tgtEl>
                                          <p:spTgt spid="4">
                                            <p:txEl>
                                              <p:pRg st="5" end="5"/>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4">
                                            <p:txEl>
                                              <p:pRg st="6" end="6"/>
                                            </p:txEl>
                                          </p:spTgt>
                                        </p:tgtEl>
                                        <p:attrNameLst>
                                          <p:attrName>style.visibility</p:attrName>
                                        </p:attrNameLst>
                                      </p:cBhvr>
                                      <p:to>
                                        <p:strVal val="visible"/>
                                      </p:to>
                                    </p:set>
                                    <p:animEffect transition="in" filter="fade">
                                      <p:cBhvr>
                                        <p:cTn id="62" dur="1000"/>
                                        <p:tgtEl>
                                          <p:spTgt spid="4">
                                            <p:txEl>
                                              <p:pRg st="6" end="6"/>
                                            </p:txEl>
                                          </p:spTgt>
                                        </p:tgtEl>
                                      </p:cBhvr>
                                    </p:animEffect>
                                    <p:anim calcmode="lin" valueType="num">
                                      <p:cBhvr>
                                        <p:cTn id="63"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64" dur="1000" fill="hold"/>
                                        <p:tgtEl>
                                          <p:spTgt spid="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CEC9-609E-4978-8EA1-C1294BB6AA65}"/>
              </a:ext>
            </a:extLst>
          </p:cNvPr>
          <p:cNvSpPr>
            <a:spLocks noGrp="1"/>
          </p:cNvSpPr>
          <p:nvPr>
            <p:ph type="title"/>
          </p:nvPr>
        </p:nvSpPr>
        <p:spPr/>
        <p:txBody>
          <a:bodyPr/>
          <a:lstStyle/>
          <a:p>
            <a:pPr algn="ctr"/>
            <a:r>
              <a:rPr lang="en-GB" dirty="0"/>
              <a:t>Restraint policy</a:t>
            </a:r>
          </a:p>
        </p:txBody>
      </p:sp>
      <p:sp>
        <p:nvSpPr>
          <p:cNvPr id="3" name="Content Placeholder 2">
            <a:extLst>
              <a:ext uri="{FF2B5EF4-FFF2-40B4-BE49-F238E27FC236}">
                <a16:creationId xmlns:a16="http://schemas.microsoft.com/office/drawing/2014/main" id="{8AD761CE-036E-48BB-8E86-0E1A904841F1}"/>
              </a:ext>
            </a:extLst>
          </p:cNvPr>
          <p:cNvSpPr>
            <a:spLocks noGrp="1"/>
          </p:cNvSpPr>
          <p:nvPr>
            <p:ph sz="half" idx="1"/>
          </p:nvPr>
        </p:nvSpPr>
        <p:spPr>
          <a:xfrm>
            <a:off x="838200" y="1690688"/>
            <a:ext cx="10515600" cy="4945243"/>
          </a:xfrm>
        </p:spPr>
        <p:txBody>
          <a:bodyPr>
            <a:normAutofit fontScale="92500" lnSpcReduction="10000"/>
          </a:bodyPr>
          <a:lstStyle/>
          <a:p>
            <a:r>
              <a:rPr lang="en-GB" dirty="0"/>
              <a:t>The application of restraint at Holy Cross Hospital is used as a last resort for the sole purpose of ensuring the safety and wellbeing of a patient.  </a:t>
            </a:r>
          </a:p>
          <a:p>
            <a:r>
              <a:rPr lang="en-GB" dirty="0"/>
              <a:t>When deciding to use restraint the clinical team must assess why restraint is necessary and monitor its use carefully. </a:t>
            </a:r>
          </a:p>
          <a:p>
            <a:r>
              <a:rPr lang="en-GB" dirty="0"/>
              <a:t>Restraint should only be used when other methods of therapeutic behaviour management have been unsuccessful.  </a:t>
            </a:r>
          </a:p>
          <a:p>
            <a:r>
              <a:rPr lang="en-GB" dirty="0"/>
              <a:t>The decision to use restraint must be discussed with the patient (if competent) and their close family, fully documented and reviewed regularly</a:t>
            </a:r>
          </a:p>
          <a:p>
            <a:r>
              <a:rPr lang="en-GB" dirty="0"/>
              <a:t>Every person (not subject to legal detention) has the right to be free from restrictions to his or her speech or movement.  Restraint therefore could be described as a breach of a person’s fundamental human rights, although there may be circumstances where other considerations override this</a:t>
            </a:r>
          </a:p>
        </p:txBody>
      </p:sp>
      <p:sp>
        <p:nvSpPr>
          <p:cNvPr id="4" name="Content Placeholder 3">
            <a:extLst>
              <a:ext uri="{FF2B5EF4-FFF2-40B4-BE49-F238E27FC236}">
                <a16:creationId xmlns:a16="http://schemas.microsoft.com/office/drawing/2014/main" id="{B812C1B5-DD00-426B-A421-7D6B7F700596}"/>
              </a:ext>
            </a:extLst>
          </p:cNvPr>
          <p:cNvSpPr>
            <a:spLocks noGrp="1"/>
          </p:cNvSpPr>
          <p:nvPr>
            <p:ph sz="half" idx="2"/>
          </p:nvPr>
        </p:nvSpPr>
        <p:spPr>
          <a:xfrm flipH="1" flipV="1">
            <a:off x="11353800" y="-1524000"/>
            <a:ext cx="742406" cy="3349625"/>
          </a:xfrm>
        </p:spPr>
        <p:txBody>
          <a:bodyPr>
            <a:normAutofit fontScale="92500" lnSpcReduction="10000"/>
          </a:bodyPr>
          <a:lstStyle/>
          <a:p>
            <a:endParaRPr lang="en-GB" dirty="0"/>
          </a:p>
        </p:txBody>
      </p:sp>
    </p:spTree>
    <p:extLst>
      <p:ext uri="{BB962C8B-B14F-4D97-AF65-F5344CB8AC3E}">
        <p14:creationId xmlns:p14="http://schemas.microsoft.com/office/powerpoint/2010/main" val="2759793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2" fill="hold">
                      <p:stCondLst>
                        <p:cond delay="indefinite"/>
                      </p:stCondLst>
                      <p:childTnLst>
                        <p:par>
                          <p:cTn id="43" fill="hold">
                            <p:stCondLst>
                              <p:cond delay="0"/>
                            </p:stCondLst>
                            <p:childTnLst>
                              <p:par>
                                <p:cTn id="44" presetID="42" presetClass="entr" presetSubtype="0" fill="hold" nodeType="clickEffect" nodePh="1">
                                  <p:stCondLst>
                                    <p:cond delay="0"/>
                                  </p:stCondLst>
                                  <p:endCondLst>
                                    <p:cond evt="begin" delay="0">
                                      <p:tn val="44"/>
                                    </p:cond>
                                  </p:endCondLst>
                                  <p:childTnLst>
                                    <p:set>
                                      <p:cBhvr>
                                        <p:cTn id="45" dur="1" fill="hold">
                                          <p:stCondLst>
                                            <p:cond delay="0"/>
                                          </p:stCondLst>
                                        </p:cTn>
                                        <p:tgtEl>
                                          <p:spTgt spid="4">
                                            <p:txEl>
                                              <p:pRg st="0" end="0"/>
                                            </p:txEl>
                                          </p:spTgt>
                                        </p:tgtEl>
                                        <p:attrNameLst>
                                          <p:attrName>style.visibility</p:attrName>
                                        </p:attrNameLst>
                                      </p:cBhvr>
                                      <p:to>
                                        <p:strVal val="visible"/>
                                      </p:to>
                                    </p:set>
                                    <p:animEffect transition="in" filter="fade">
                                      <p:cBhvr>
                                        <p:cTn id="46" dur="1000"/>
                                        <p:tgtEl>
                                          <p:spTgt spid="4">
                                            <p:txEl>
                                              <p:pRg st="0" end="0"/>
                                            </p:txEl>
                                          </p:spTgt>
                                        </p:tgtEl>
                                      </p:cBhvr>
                                    </p:animEffect>
                                    <p:anim calcmode="lin" valueType="num">
                                      <p:cBhvr>
                                        <p:cTn id="4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GB" dirty="0"/>
              <a:t>Restraint policy Continued</a:t>
            </a:r>
          </a:p>
        </p:txBody>
      </p:sp>
      <p:sp>
        <p:nvSpPr>
          <p:cNvPr id="3" name="Content Placeholder 2"/>
          <p:cNvSpPr>
            <a:spLocks noGrp="1"/>
          </p:cNvSpPr>
          <p:nvPr>
            <p:ph idx="1"/>
          </p:nvPr>
        </p:nvSpPr>
        <p:spPr/>
        <p:txBody>
          <a:bodyPr/>
          <a:lstStyle/>
          <a:p>
            <a:r>
              <a:rPr lang="en-GB" dirty="0"/>
              <a:t>There is no legal definition of the term ‘restraint’.  </a:t>
            </a:r>
          </a:p>
          <a:p>
            <a:r>
              <a:rPr lang="en-GB" dirty="0"/>
              <a:t>It can be described as ‘an intervention that prevents a person from behaving in ways that threaten or cause harm to themselves, others or property’ (Duff et al 1996).  </a:t>
            </a:r>
          </a:p>
          <a:p>
            <a:r>
              <a:rPr lang="en-GB" dirty="0"/>
              <a:t>A further description is ‘any device, material or equipment attached to or near a person’s body and which cannot be controlled or easily removed by the person and which deliberately prevents or is deliberately intended to prevent a person’s free body movement to a position of choice and/or a person’s access to their body’ </a:t>
            </a:r>
          </a:p>
          <a:p>
            <a:endParaRPr lang="en-GB" dirty="0"/>
          </a:p>
        </p:txBody>
      </p:sp>
    </p:spTree>
    <p:extLst>
      <p:ext uri="{BB962C8B-B14F-4D97-AF65-F5344CB8AC3E}">
        <p14:creationId xmlns:p14="http://schemas.microsoft.com/office/powerpoint/2010/main" val="42446414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B01BB5-5863-4DCB-B6E8-1C4A3118E24B}"/>
              </a:ext>
            </a:extLst>
          </p:cNvPr>
          <p:cNvSpPr>
            <a:spLocks noGrp="1"/>
          </p:cNvSpPr>
          <p:nvPr>
            <p:ph type="title"/>
          </p:nvPr>
        </p:nvSpPr>
        <p:spPr>
          <a:xfrm>
            <a:off x="2942253" y="0"/>
            <a:ext cx="6411686" cy="1325563"/>
          </a:xfrm>
        </p:spPr>
        <p:txBody>
          <a:bodyPr/>
          <a:lstStyle/>
          <a:p>
            <a:r>
              <a:rPr lang="en-GB" dirty="0"/>
              <a:t>Restraint policy continued</a:t>
            </a:r>
          </a:p>
        </p:txBody>
      </p:sp>
      <p:sp>
        <p:nvSpPr>
          <p:cNvPr id="3" name="Content Placeholder 2">
            <a:extLst>
              <a:ext uri="{FF2B5EF4-FFF2-40B4-BE49-F238E27FC236}">
                <a16:creationId xmlns:a16="http://schemas.microsoft.com/office/drawing/2014/main" id="{42B75B61-6A58-4A5A-8499-18D7477959B0}"/>
              </a:ext>
            </a:extLst>
          </p:cNvPr>
          <p:cNvSpPr>
            <a:spLocks noGrp="1"/>
          </p:cNvSpPr>
          <p:nvPr>
            <p:ph sz="half" idx="1"/>
          </p:nvPr>
        </p:nvSpPr>
        <p:spPr>
          <a:xfrm>
            <a:off x="922176" y="1259633"/>
            <a:ext cx="10619792" cy="5598367"/>
          </a:xfrm>
        </p:spPr>
        <p:txBody>
          <a:bodyPr>
            <a:normAutofit fontScale="62500" lnSpcReduction="20000"/>
          </a:bodyPr>
          <a:lstStyle/>
          <a:p>
            <a:r>
              <a:rPr lang="en-GB" b="1" dirty="0"/>
              <a:t>METHODS OF RESTRAINT</a:t>
            </a:r>
            <a:endParaRPr lang="en-GB" dirty="0"/>
          </a:p>
          <a:p>
            <a:pPr lvl="1"/>
            <a:r>
              <a:rPr lang="en-GB" dirty="0"/>
              <a:t>Restraint can be overt and deliberate or discreet or even accidental.  Everyday equipment and routine practices could in some circumstances be regarded as restraint therefore understanding the motives behind the restraint is critical.</a:t>
            </a:r>
          </a:p>
          <a:p>
            <a:r>
              <a:rPr lang="en-GB" dirty="0"/>
              <a:t>Methods of restraint may include:</a:t>
            </a:r>
          </a:p>
          <a:p>
            <a:pPr lvl="1"/>
            <a:r>
              <a:rPr lang="en-GB" dirty="0"/>
              <a:t>Bed rails</a:t>
            </a:r>
          </a:p>
          <a:p>
            <a:pPr lvl="1"/>
            <a:r>
              <a:rPr lang="en-GB" dirty="0"/>
              <a:t>Hammocks or cocoon beds</a:t>
            </a:r>
          </a:p>
          <a:p>
            <a:pPr lvl="1"/>
            <a:r>
              <a:rPr lang="en-GB" dirty="0"/>
              <a:t>Bed height that is too high or too low</a:t>
            </a:r>
          </a:p>
          <a:p>
            <a:pPr lvl="1"/>
            <a:r>
              <a:rPr lang="en-GB" dirty="0"/>
              <a:t>Inappropriate use of wheelchair safety straps (lap or head)</a:t>
            </a:r>
          </a:p>
          <a:p>
            <a:pPr lvl="1"/>
            <a:r>
              <a:rPr lang="en-GB" dirty="0"/>
              <a:t>Reclining chairs or other chairs where the construction immobilises the patient</a:t>
            </a:r>
          </a:p>
          <a:p>
            <a:pPr lvl="1"/>
            <a:r>
              <a:rPr lang="en-GB" dirty="0"/>
              <a:t>Arrangement of furniture which prevents movement</a:t>
            </a:r>
          </a:p>
          <a:p>
            <a:pPr lvl="1"/>
            <a:r>
              <a:rPr lang="en-GB" dirty="0"/>
              <a:t>Use of beanbags for seating</a:t>
            </a:r>
          </a:p>
          <a:p>
            <a:pPr lvl="1"/>
            <a:r>
              <a:rPr lang="en-GB" dirty="0"/>
              <a:t>Harnesses</a:t>
            </a:r>
          </a:p>
          <a:p>
            <a:pPr lvl="1"/>
            <a:r>
              <a:rPr lang="en-GB" dirty="0"/>
              <a:t>Locked doors</a:t>
            </a:r>
          </a:p>
          <a:p>
            <a:pPr lvl="1"/>
            <a:r>
              <a:rPr lang="en-GB" dirty="0"/>
              <a:t>Coded locks</a:t>
            </a:r>
          </a:p>
          <a:p>
            <a:pPr lvl="1"/>
            <a:r>
              <a:rPr lang="en-GB" dirty="0"/>
              <a:t>Stair gates</a:t>
            </a:r>
          </a:p>
          <a:p>
            <a:pPr lvl="1"/>
            <a:r>
              <a:rPr lang="en-GB" dirty="0"/>
              <a:t>Removal of sensory aids e.g. spectacles</a:t>
            </a:r>
          </a:p>
          <a:p>
            <a:pPr lvl="1"/>
            <a:r>
              <a:rPr lang="en-GB" dirty="0"/>
              <a:t>Removal of outdoor shoes and/or walking aids</a:t>
            </a:r>
          </a:p>
          <a:p>
            <a:pPr lvl="1"/>
            <a:r>
              <a:rPr lang="en-GB" dirty="0"/>
              <a:t>Physical holds</a:t>
            </a:r>
          </a:p>
          <a:p>
            <a:pPr lvl="1"/>
            <a:r>
              <a:rPr lang="en-GB" dirty="0"/>
              <a:t>Inappropriate use of sheets etc.</a:t>
            </a:r>
          </a:p>
          <a:p>
            <a:pPr lvl="1"/>
            <a:r>
              <a:rPr lang="en-GB" dirty="0"/>
              <a:t>Inappropriate use of night clothes during the day</a:t>
            </a:r>
          </a:p>
          <a:p>
            <a:pPr lvl="1"/>
            <a:r>
              <a:rPr lang="en-GB" dirty="0"/>
              <a:t>Isolation</a:t>
            </a:r>
          </a:p>
          <a:p>
            <a:pPr lvl="1"/>
            <a:r>
              <a:rPr lang="en-GB" dirty="0"/>
              <a:t>Electronic tagging</a:t>
            </a:r>
          </a:p>
          <a:p>
            <a:pPr lvl="1"/>
            <a:r>
              <a:rPr lang="en-GB" dirty="0"/>
              <a:t>Medication</a:t>
            </a:r>
          </a:p>
          <a:p>
            <a:pPr lvl="1"/>
            <a:r>
              <a:rPr lang="en-GB" dirty="0"/>
              <a:t>Camera surveillance</a:t>
            </a:r>
          </a:p>
          <a:p>
            <a:endParaRPr lang="en-GB" dirty="0"/>
          </a:p>
        </p:txBody>
      </p:sp>
      <p:sp>
        <p:nvSpPr>
          <p:cNvPr id="4" name="TextBox 3">
            <a:extLst>
              <a:ext uri="{FF2B5EF4-FFF2-40B4-BE49-F238E27FC236}">
                <a16:creationId xmlns:a16="http://schemas.microsoft.com/office/drawing/2014/main" id="{94C77572-B370-4D2A-8BDA-EBE5B3C0C98E}"/>
              </a:ext>
            </a:extLst>
          </p:cNvPr>
          <p:cNvSpPr txBox="1"/>
          <p:nvPr/>
        </p:nvSpPr>
        <p:spPr>
          <a:xfrm>
            <a:off x="5781548" y="3768616"/>
            <a:ext cx="2340685" cy="646331"/>
          </a:xfrm>
          <a:prstGeom prst="rect">
            <a:avLst/>
          </a:prstGeom>
          <a:noFill/>
        </p:spPr>
        <p:txBody>
          <a:bodyPr wrap="square" rtlCol="0">
            <a:spAutoFit/>
          </a:bodyPr>
          <a:lstStyle/>
          <a:p>
            <a:r>
              <a:rPr lang="en-GB" dirty="0">
                <a:solidFill>
                  <a:srgbClr val="FF0000"/>
                </a:solidFill>
              </a:rPr>
              <a:t>Can you name some methods of restraint?</a:t>
            </a:r>
          </a:p>
        </p:txBody>
      </p:sp>
    </p:spTree>
    <p:extLst>
      <p:ext uri="{BB962C8B-B14F-4D97-AF65-F5344CB8AC3E}">
        <p14:creationId xmlns:p14="http://schemas.microsoft.com/office/powerpoint/2010/main" val="12204212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7" presetID="42" presetClass="entr" presetSubtype="0" fill="hold"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xEl>
                                              <p:pRg st="0" end="0"/>
                                            </p:txEl>
                                          </p:spTgt>
                                        </p:tgtEl>
                                        <p:attrNameLst>
                                          <p:attrName>style.visibility</p:attrName>
                                        </p:attrNameLst>
                                      </p:cBhvr>
                                      <p:to>
                                        <p:strVal val="visible"/>
                                      </p:to>
                                    </p:set>
                                    <p:animEffect transition="in" filter="fade">
                                      <p:cBhvr>
                                        <p:cTn id="26" dur="1000"/>
                                        <p:tgtEl>
                                          <p:spTgt spid="4">
                                            <p:txEl>
                                              <p:pRg st="0" end="0"/>
                                            </p:txEl>
                                          </p:spTgt>
                                        </p:tgtEl>
                                      </p:cBhvr>
                                    </p:animEffect>
                                    <p:anim calcmode="lin" valueType="num">
                                      <p:cBhvr>
                                        <p:cTn id="27"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8"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2" end="2"/>
                                            </p:txEl>
                                          </p:spTgt>
                                        </p:tgtEl>
                                        <p:attrNameLst>
                                          <p:attrName>style.visibility</p:attrName>
                                        </p:attrNameLst>
                                      </p:cBhvr>
                                      <p:to>
                                        <p:strVal val="visible"/>
                                      </p:to>
                                    </p:set>
                                    <p:animEffect transition="in" filter="fade">
                                      <p:cBhvr>
                                        <p:cTn id="33" dur="1000"/>
                                        <p:tgtEl>
                                          <p:spTgt spid="3">
                                            <p:txEl>
                                              <p:pRg st="2" end="2"/>
                                            </p:txEl>
                                          </p:spTgt>
                                        </p:tgtEl>
                                      </p:cBhvr>
                                    </p:animEffect>
                                    <p:anim calcmode="lin" valueType="num">
                                      <p:cBhvr>
                                        <p:cTn id="34"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3" end="3"/>
                                            </p:txEl>
                                          </p:spTgt>
                                        </p:tgtEl>
                                        <p:attrNameLst>
                                          <p:attrName>style.visibility</p:attrName>
                                        </p:attrNameLst>
                                      </p:cBhvr>
                                      <p:to>
                                        <p:strVal val="visible"/>
                                      </p:to>
                                    </p:set>
                                    <p:animEffect transition="in" filter="fade">
                                      <p:cBhvr>
                                        <p:cTn id="38" dur="1000"/>
                                        <p:tgtEl>
                                          <p:spTgt spid="3">
                                            <p:txEl>
                                              <p:pRg st="3" end="3"/>
                                            </p:txEl>
                                          </p:spTgt>
                                        </p:tgtEl>
                                      </p:cBhvr>
                                    </p:animEffect>
                                    <p:anim calcmode="lin" valueType="num">
                                      <p:cBhvr>
                                        <p:cTn id="3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1" presetID="42" presetClass="entr" presetSubtype="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Effect transition="in" filter="fade">
                                      <p:cBhvr>
                                        <p:cTn id="43" dur="1000"/>
                                        <p:tgtEl>
                                          <p:spTgt spid="3">
                                            <p:txEl>
                                              <p:pRg st="4" end="4"/>
                                            </p:txEl>
                                          </p:spTgt>
                                        </p:tgtEl>
                                      </p:cBhvr>
                                    </p:animEffect>
                                    <p:anim calcmode="lin" valueType="num">
                                      <p:cBhvr>
                                        <p:cTn id="44"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6" presetID="42" presetClass="entr" presetSubtype="0" fill="hold" nodeType="withEffect">
                                  <p:stCondLst>
                                    <p:cond delay="0"/>
                                  </p:stCondLst>
                                  <p:childTnLst>
                                    <p:set>
                                      <p:cBhvr>
                                        <p:cTn id="47" dur="1" fill="hold">
                                          <p:stCondLst>
                                            <p:cond delay="0"/>
                                          </p:stCondLst>
                                        </p:cTn>
                                        <p:tgtEl>
                                          <p:spTgt spid="3">
                                            <p:txEl>
                                              <p:pRg st="5" end="5"/>
                                            </p:txEl>
                                          </p:spTgt>
                                        </p:tgtEl>
                                        <p:attrNameLst>
                                          <p:attrName>style.visibility</p:attrName>
                                        </p:attrNameLst>
                                      </p:cBhvr>
                                      <p:to>
                                        <p:strVal val="visible"/>
                                      </p:to>
                                    </p:set>
                                    <p:animEffect transition="in" filter="fade">
                                      <p:cBhvr>
                                        <p:cTn id="48" dur="1000"/>
                                        <p:tgtEl>
                                          <p:spTgt spid="3">
                                            <p:txEl>
                                              <p:pRg st="5" end="5"/>
                                            </p:txEl>
                                          </p:spTgt>
                                        </p:tgtEl>
                                      </p:cBhvr>
                                    </p:animEffect>
                                    <p:anim calcmode="lin" valueType="num">
                                      <p:cBhvr>
                                        <p:cTn id="49"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1" presetID="42" presetClass="entr" presetSubtype="0" fill="hold" nodeType="withEffect">
                                  <p:stCondLst>
                                    <p:cond delay="0"/>
                                  </p:stCondLst>
                                  <p:childTnLst>
                                    <p:set>
                                      <p:cBhvr>
                                        <p:cTn id="52" dur="1" fill="hold">
                                          <p:stCondLst>
                                            <p:cond delay="0"/>
                                          </p:stCondLst>
                                        </p:cTn>
                                        <p:tgtEl>
                                          <p:spTgt spid="3">
                                            <p:txEl>
                                              <p:pRg st="6" end="6"/>
                                            </p:txEl>
                                          </p:spTgt>
                                        </p:tgtEl>
                                        <p:attrNameLst>
                                          <p:attrName>style.visibility</p:attrName>
                                        </p:attrNameLst>
                                      </p:cBhvr>
                                      <p:to>
                                        <p:strVal val="visible"/>
                                      </p:to>
                                    </p:set>
                                    <p:animEffect transition="in" filter="fade">
                                      <p:cBhvr>
                                        <p:cTn id="53" dur="1000"/>
                                        <p:tgtEl>
                                          <p:spTgt spid="3">
                                            <p:txEl>
                                              <p:pRg st="6" end="6"/>
                                            </p:txEl>
                                          </p:spTgt>
                                        </p:tgtEl>
                                      </p:cBhvr>
                                    </p:animEffect>
                                    <p:anim calcmode="lin" valueType="num">
                                      <p:cBhvr>
                                        <p:cTn id="5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6" presetID="42" presetClass="entr" presetSubtype="0" fill="hold" nodeType="withEffect">
                                  <p:stCondLst>
                                    <p:cond delay="0"/>
                                  </p:stCondLst>
                                  <p:childTnLst>
                                    <p:set>
                                      <p:cBhvr>
                                        <p:cTn id="57" dur="1" fill="hold">
                                          <p:stCondLst>
                                            <p:cond delay="0"/>
                                          </p:stCondLst>
                                        </p:cTn>
                                        <p:tgtEl>
                                          <p:spTgt spid="3">
                                            <p:txEl>
                                              <p:pRg st="7" end="7"/>
                                            </p:txEl>
                                          </p:spTgt>
                                        </p:tgtEl>
                                        <p:attrNameLst>
                                          <p:attrName>style.visibility</p:attrName>
                                        </p:attrNameLst>
                                      </p:cBhvr>
                                      <p:to>
                                        <p:strVal val="visible"/>
                                      </p:to>
                                    </p:set>
                                    <p:animEffect transition="in" filter="fade">
                                      <p:cBhvr>
                                        <p:cTn id="58" dur="1000"/>
                                        <p:tgtEl>
                                          <p:spTgt spid="3">
                                            <p:txEl>
                                              <p:pRg st="7" end="7"/>
                                            </p:txEl>
                                          </p:spTgt>
                                        </p:tgtEl>
                                      </p:cBhvr>
                                    </p:animEffect>
                                    <p:anim calcmode="lin" valueType="num">
                                      <p:cBhvr>
                                        <p:cTn id="5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0"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1" presetID="42" presetClass="entr" presetSubtype="0" fill="hold" nodeType="with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6" presetID="42" presetClass="entr" presetSubtype="0" fill="hold" nodeType="with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1000"/>
                                        <p:tgtEl>
                                          <p:spTgt spid="3">
                                            <p:txEl>
                                              <p:pRg st="9" end="9"/>
                                            </p:txEl>
                                          </p:spTgt>
                                        </p:tgtEl>
                                      </p:cBhvr>
                                    </p:animEffect>
                                    <p:anim calcmode="lin" valueType="num">
                                      <p:cBhvr>
                                        <p:cTn id="69"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0" dur="1000" fill="hold"/>
                                        <p:tgtEl>
                                          <p:spTgt spid="3">
                                            <p:txEl>
                                              <p:pRg st="9" end="9"/>
                                            </p:txEl>
                                          </p:spTgt>
                                        </p:tgtEl>
                                        <p:attrNameLst>
                                          <p:attrName>ppt_y</p:attrName>
                                        </p:attrNameLst>
                                      </p:cBhvr>
                                      <p:tavLst>
                                        <p:tav tm="0">
                                          <p:val>
                                            <p:strVal val="#ppt_y+.1"/>
                                          </p:val>
                                        </p:tav>
                                        <p:tav tm="100000">
                                          <p:val>
                                            <p:strVal val="#ppt_y"/>
                                          </p:val>
                                        </p:tav>
                                      </p:tavLst>
                                    </p:anim>
                                  </p:childTnLst>
                                </p:cTn>
                              </p:par>
                              <p:par>
                                <p:cTn id="71" presetID="42" presetClass="entr" presetSubtype="0" fill="hold" nodeType="withEffect">
                                  <p:stCondLst>
                                    <p:cond delay="0"/>
                                  </p:stCondLst>
                                  <p:childTnLst>
                                    <p:set>
                                      <p:cBhvr>
                                        <p:cTn id="72" dur="1" fill="hold">
                                          <p:stCondLst>
                                            <p:cond delay="0"/>
                                          </p:stCondLst>
                                        </p:cTn>
                                        <p:tgtEl>
                                          <p:spTgt spid="3">
                                            <p:txEl>
                                              <p:pRg st="10" end="10"/>
                                            </p:txEl>
                                          </p:spTgt>
                                        </p:tgtEl>
                                        <p:attrNameLst>
                                          <p:attrName>style.visibility</p:attrName>
                                        </p:attrNameLst>
                                      </p:cBhvr>
                                      <p:to>
                                        <p:strVal val="visible"/>
                                      </p:to>
                                    </p:set>
                                    <p:animEffect transition="in" filter="fade">
                                      <p:cBhvr>
                                        <p:cTn id="73" dur="1000"/>
                                        <p:tgtEl>
                                          <p:spTgt spid="3">
                                            <p:txEl>
                                              <p:pRg st="10" end="10"/>
                                            </p:txEl>
                                          </p:spTgt>
                                        </p:tgtEl>
                                      </p:cBhvr>
                                    </p:animEffect>
                                    <p:anim calcmode="lin" valueType="num">
                                      <p:cBhvr>
                                        <p:cTn id="74"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5"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76" presetID="42" presetClass="entr" presetSubtype="0" fill="hold" nodeType="withEffect">
                                  <p:stCondLst>
                                    <p:cond delay="0"/>
                                  </p:stCondLst>
                                  <p:childTnLst>
                                    <p:set>
                                      <p:cBhvr>
                                        <p:cTn id="77" dur="1" fill="hold">
                                          <p:stCondLst>
                                            <p:cond delay="0"/>
                                          </p:stCondLst>
                                        </p:cTn>
                                        <p:tgtEl>
                                          <p:spTgt spid="3">
                                            <p:txEl>
                                              <p:pRg st="11" end="11"/>
                                            </p:txEl>
                                          </p:spTgt>
                                        </p:tgtEl>
                                        <p:attrNameLst>
                                          <p:attrName>style.visibility</p:attrName>
                                        </p:attrNameLst>
                                      </p:cBhvr>
                                      <p:to>
                                        <p:strVal val="visible"/>
                                      </p:to>
                                    </p:set>
                                    <p:animEffect transition="in" filter="fade">
                                      <p:cBhvr>
                                        <p:cTn id="78" dur="1000"/>
                                        <p:tgtEl>
                                          <p:spTgt spid="3">
                                            <p:txEl>
                                              <p:pRg st="11" end="11"/>
                                            </p:txEl>
                                          </p:spTgt>
                                        </p:tgtEl>
                                      </p:cBhvr>
                                    </p:animEffect>
                                    <p:anim calcmode="lin" valueType="num">
                                      <p:cBhvr>
                                        <p:cTn id="79"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80"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81" presetID="42" presetClass="entr" presetSubtype="0" fill="hold" nodeType="withEffect">
                                  <p:stCondLst>
                                    <p:cond delay="0"/>
                                  </p:stCondLst>
                                  <p:childTnLst>
                                    <p:set>
                                      <p:cBhvr>
                                        <p:cTn id="82" dur="1" fill="hold">
                                          <p:stCondLst>
                                            <p:cond delay="0"/>
                                          </p:stCondLst>
                                        </p:cTn>
                                        <p:tgtEl>
                                          <p:spTgt spid="3">
                                            <p:txEl>
                                              <p:pRg st="12" end="12"/>
                                            </p:txEl>
                                          </p:spTgt>
                                        </p:tgtEl>
                                        <p:attrNameLst>
                                          <p:attrName>style.visibility</p:attrName>
                                        </p:attrNameLst>
                                      </p:cBhvr>
                                      <p:to>
                                        <p:strVal val="visible"/>
                                      </p:to>
                                    </p:set>
                                    <p:animEffect transition="in" filter="fade">
                                      <p:cBhvr>
                                        <p:cTn id="83" dur="1000"/>
                                        <p:tgtEl>
                                          <p:spTgt spid="3">
                                            <p:txEl>
                                              <p:pRg st="12" end="12"/>
                                            </p:txEl>
                                          </p:spTgt>
                                        </p:tgtEl>
                                      </p:cBhvr>
                                    </p:animEffect>
                                    <p:anim calcmode="lin" valueType="num">
                                      <p:cBhvr>
                                        <p:cTn id="8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6" presetID="42" presetClass="entr" presetSubtype="0" fill="hold" nodeType="withEffect">
                                  <p:stCondLst>
                                    <p:cond delay="0"/>
                                  </p:stCondLst>
                                  <p:childTnLst>
                                    <p:set>
                                      <p:cBhvr>
                                        <p:cTn id="87" dur="1" fill="hold">
                                          <p:stCondLst>
                                            <p:cond delay="0"/>
                                          </p:stCondLst>
                                        </p:cTn>
                                        <p:tgtEl>
                                          <p:spTgt spid="3">
                                            <p:txEl>
                                              <p:pRg st="13" end="13"/>
                                            </p:txEl>
                                          </p:spTgt>
                                        </p:tgtEl>
                                        <p:attrNameLst>
                                          <p:attrName>style.visibility</p:attrName>
                                        </p:attrNameLst>
                                      </p:cBhvr>
                                      <p:to>
                                        <p:strVal val="visible"/>
                                      </p:to>
                                    </p:set>
                                    <p:animEffect transition="in" filter="fade">
                                      <p:cBhvr>
                                        <p:cTn id="88" dur="1000"/>
                                        <p:tgtEl>
                                          <p:spTgt spid="3">
                                            <p:txEl>
                                              <p:pRg st="13" end="13"/>
                                            </p:txEl>
                                          </p:spTgt>
                                        </p:tgtEl>
                                      </p:cBhvr>
                                    </p:animEffect>
                                    <p:anim calcmode="lin" valueType="num">
                                      <p:cBhvr>
                                        <p:cTn id="8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3" end="13"/>
                                            </p:txEl>
                                          </p:spTgt>
                                        </p:tgtEl>
                                        <p:attrNameLst>
                                          <p:attrName>ppt_y</p:attrName>
                                        </p:attrNameLst>
                                      </p:cBhvr>
                                      <p:tavLst>
                                        <p:tav tm="0">
                                          <p:val>
                                            <p:strVal val="#ppt_y+.1"/>
                                          </p:val>
                                        </p:tav>
                                        <p:tav tm="100000">
                                          <p:val>
                                            <p:strVal val="#ppt_y"/>
                                          </p:val>
                                        </p:tav>
                                      </p:tavLst>
                                    </p:anim>
                                  </p:childTnLst>
                                </p:cTn>
                              </p:par>
                              <p:par>
                                <p:cTn id="91" presetID="42" presetClass="entr" presetSubtype="0" fill="hold" nodeType="withEffect">
                                  <p:stCondLst>
                                    <p:cond delay="0"/>
                                  </p:stCondLst>
                                  <p:childTnLst>
                                    <p:set>
                                      <p:cBhvr>
                                        <p:cTn id="92" dur="1" fill="hold">
                                          <p:stCondLst>
                                            <p:cond delay="0"/>
                                          </p:stCondLst>
                                        </p:cTn>
                                        <p:tgtEl>
                                          <p:spTgt spid="3">
                                            <p:txEl>
                                              <p:pRg st="14" end="14"/>
                                            </p:txEl>
                                          </p:spTgt>
                                        </p:tgtEl>
                                        <p:attrNameLst>
                                          <p:attrName>style.visibility</p:attrName>
                                        </p:attrNameLst>
                                      </p:cBhvr>
                                      <p:to>
                                        <p:strVal val="visible"/>
                                      </p:to>
                                    </p:set>
                                    <p:animEffect transition="in" filter="fade">
                                      <p:cBhvr>
                                        <p:cTn id="93" dur="1000"/>
                                        <p:tgtEl>
                                          <p:spTgt spid="3">
                                            <p:txEl>
                                              <p:pRg st="14" end="14"/>
                                            </p:txEl>
                                          </p:spTgt>
                                        </p:tgtEl>
                                      </p:cBhvr>
                                    </p:animEffect>
                                    <p:anim calcmode="lin" valueType="num">
                                      <p:cBhvr>
                                        <p:cTn id="94"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5"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96" presetID="42" presetClass="entr" presetSubtype="0" fill="hold" nodeType="withEffect">
                                  <p:stCondLst>
                                    <p:cond delay="0"/>
                                  </p:stCondLst>
                                  <p:childTnLst>
                                    <p:set>
                                      <p:cBhvr>
                                        <p:cTn id="97" dur="1" fill="hold">
                                          <p:stCondLst>
                                            <p:cond delay="0"/>
                                          </p:stCondLst>
                                        </p:cTn>
                                        <p:tgtEl>
                                          <p:spTgt spid="3">
                                            <p:txEl>
                                              <p:pRg st="15" end="15"/>
                                            </p:txEl>
                                          </p:spTgt>
                                        </p:tgtEl>
                                        <p:attrNameLst>
                                          <p:attrName>style.visibility</p:attrName>
                                        </p:attrNameLst>
                                      </p:cBhvr>
                                      <p:to>
                                        <p:strVal val="visible"/>
                                      </p:to>
                                    </p:set>
                                    <p:animEffect transition="in" filter="fade">
                                      <p:cBhvr>
                                        <p:cTn id="98" dur="1000"/>
                                        <p:tgtEl>
                                          <p:spTgt spid="3">
                                            <p:txEl>
                                              <p:pRg st="15" end="15"/>
                                            </p:txEl>
                                          </p:spTgt>
                                        </p:tgtEl>
                                      </p:cBhvr>
                                    </p:animEffect>
                                    <p:anim calcmode="lin" valueType="num">
                                      <p:cBhvr>
                                        <p:cTn id="99"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0" dur="1000" fill="hold"/>
                                        <p:tgtEl>
                                          <p:spTgt spid="3">
                                            <p:txEl>
                                              <p:pRg st="15" end="15"/>
                                            </p:txEl>
                                          </p:spTgt>
                                        </p:tgtEl>
                                        <p:attrNameLst>
                                          <p:attrName>ppt_y</p:attrName>
                                        </p:attrNameLst>
                                      </p:cBhvr>
                                      <p:tavLst>
                                        <p:tav tm="0">
                                          <p:val>
                                            <p:strVal val="#ppt_y+.1"/>
                                          </p:val>
                                        </p:tav>
                                        <p:tav tm="100000">
                                          <p:val>
                                            <p:strVal val="#ppt_y"/>
                                          </p:val>
                                        </p:tav>
                                      </p:tavLst>
                                    </p:anim>
                                  </p:childTnLst>
                                </p:cTn>
                              </p:par>
                              <p:par>
                                <p:cTn id="101" presetID="42" presetClass="entr" presetSubtype="0" fill="hold" nodeType="withEffect">
                                  <p:stCondLst>
                                    <p:cond delay="0"/>
                                  </p:stCondLst>
                                  <p:childTnLst>
                                    <p:set>
                                      <p:cBhvr>
                                        <p:cTn id="102" dur="1" fill="hold">
                                          <p:stCondLst>
                                            <p:cond delay="0"/>
                                          </p:stCondLst>
                                        </p:cTn>
                                        <p:tgtEl>
                                          <p:spTgt spid="3">
                                            <p:txEl>
                                              <p:pRg st="16" end="16"/>
                                            </p:txEl>
                                          </p:spTgt>
                                        </p:tgtEl>
                                        <p:attrNameLst>
                                          <p:attrName>style.visibility</p:attrName>
                                        </p:attrNameLst>
                                      </p:cBhvr>
                                      <p:to>
                                        <p:strVal val="visible"/>
                                      </p:to>
                                    </p:set>
                                    <p:animEffect transition="in" filter="fade">
                                      <p:cBhvr>
                                        <p:cTn id="103" dur="1000"/>
                                        <p:tgtEl>
                                          <p:spTgt spid="3">
                                            <p:txEl>
                                              <p:pRg st="16" end="16"/>
                                            </p:txEl>
                                          </p:spTgt>
                                        </p:tgtEl>
                                      </p:cBhvr>
                                    </p:animEffect>
                                    <p:anim calcmode="lin" valueType="num">
                                      <p:cBhvr>
                                        <p:cTn id="104"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5" dur="1000" fill="hold"/>
                                        <p:tgtEl>
                                          <p:spTgt spid="3">
                                            <p:txEl>
                                              <p:pRg st="16" end="16"/>
                                            </p:txEl>
                                          </p:spTgt>
                                        </p:tgtEl>
                                        <p:attrNameLst>
                                          <p:attrName>ppt_y</p:attrName>
                                        </p:attrNameLst>
                                      </p:cBhvr>
                                      <p:tavLst>
                                        <p:tav tm="0">
                                          <p:val>
                                            <p:strVal val="#ppt_y+.1"/>
                                          </p:val>
                                        </p:tav>
                                        <p:tav tm="100000">
                                          <p:val>
                                            <p:strVal val="#ppt_y"/>
                                          </p:val>
                                        </p:tav>
                                      </p:tavLst>
                                    </p:anim>
                                  </p:childTnLst>
                                </p:cTn>
                              </p:par>
                              <p:par>
                                <p:cTn id="106" presetID="42" presetClass="entr" presetSubtype="0" fill="hold" nodeType="withEffect">
                                  <p:stCondLst>
                                    <p:cond delay="0"/>
                                  </p:stCondLst>
                                  <p:childTnLst>
                                    <p:set>
                                      <p:cBhvr>
                                        <p:cTn id="107" dur="1" fill="hold">
                                          <p:stCondLst>
                                            <p:cond delay="0"/>
                                          </p:stCondLst>
                                        </p:cTn>
                                        <p:tgtEl>
                                          <p:spTgt spid="3">
                                            <p:txEl>
                                              <p:pRg st="17" end="17"/>
                                            </p:txEl>
                                          </p:spTgt>
                                        </p:tgtEl>
                                        <p:attrNameLst>
                                          <p:attrName>style.visibility</p:attrName>
                                        </p:attrNameLst>
                                      </p:cBhvr>
                                      <p:to>
                                        <p:strVal val="visible"/>
                                      </p:to>
                                    </p:set>
                                    <p:animEffect transition="in" filter="fade">
                                      <p:cBhvr>
                                        <p:cTn id="108" dur="1000"/>
                                        <p:tgtEl>
                                          <p:spTgt spid="3">
                                            <p:txEl>
                                              <p:pRg st="17" end="17"/>
                                            </p:txEl>
                                          </p:spTgt>
                                        </p:tgtEl>
                                      </p:cBhvr>
                                    </p:animEffect>
                                    <p:anim calcmode="lin" valueType="num">
                                      <p:cBhvr>
                                        <p:cTn id="109" dur="1000" fill="hold"/>
                                        <p:tgtEl>
                                          <p:spTgt spid="3">
                                            <p:txEl>
                                              <p:pRg st="17" end="17"/>
                                            </p:txEl>
                                          </p:spTgt>
                                        </p:tgtEl>
                                        <p:attrNameLst>
                                          <p:attrName>ppt_x</p:attrName>
                                        </p:attrNameLst>
                                      </p:cBhvr>
                                      <p:tavLst>
                                        <p:tav tm="0">
                                          <p:val>
                                            <p:strVal val="#ppt_x"/>
                                          </p:val>
                                        </p:tav>
                                        <p:tav tm="100000">
                                          <p:val>
                                            <p:strVal val="#ppt_x"/>
                                          </p:val>
                                        </p:tav>
                                      </p:tavLst>
                                    </p:anim>
                                    <p:anim calcmode="lin" valueType="num">
                                      <p:cBhvr>
                                        <p:cTn id="110" dur="1000" fill="hold"/>
                                        <p:tgtEl>
                                          <p:spTgt spid="3">
                                            <p:txEl>
                                              <p:pRg st="17" end="17"/>
                                            </p:txEl>
                                          </p:spTgt>
                                        </p:tgtEl>
                                        <p:attrNameLst>
                                          <p:attrName>ppt_y</p:attrName>
                                        </p:attrNameLst>
                                      </p:cBhvr>
                                      <p:tavLst>
                                        <p:tav tm="0">
                                          <p:val>
                                            <p:strVal val="#ppt_y+.1"/>
                                          </p:val>
                                        </p:tav>
                                        <p:tav tm="100000">
                                          <p:val>
                                            <p:strVal val="#ppt_y"/>
                                          </p:val>
                                        </p:tav>
                                      </p:tavLst>
                                    </p:anim>
                                  </p:childTnLst>
                                </p:cTn>
                              </p:par>
                              <p:par>
                                <p:cTn id="111" presetID="42" presetClass="entr" presetSubtype="0" fill="hold" nodeType="withEffect">
                                  <p:stCondLst>
                                    <p:cond delay="0"/>
                                  </p:stCondLst>
                                  <p:childTnLst>
                                    <p:set>
                                      <p:cBhvr>
                                        <p:cTn id="112" dur="1" fill="hold">
                                          <p:stCondLst>
                                            <p:cond delay="0"/>
                                          </p:stCondLst>
                                        </p:cTn>
                                        <p:tgtEl>
                                          <p:spTgt spid="3">
                                            <p:txEl>
                                              <p:pRg st="18" end="18"/>
                                            </p:txEl>
                                          </p:spTgt>
                                        </p:tgtEl>
                                        <p:attrNameLst>
                                          <p:attrName>style.visibility</p:attrName>
                                        </p:attrNameLst>
                                      </p:cBhvr>
                                      <p:to>
                                        <p:strVal val="visible"/>
                                      </p:to>
                                    </p:set>
                                    <p:animEffect transition="in" filter="fade">
                                      <p:cBhvr>
                                        <p:cTn id="113" dur="1000"/>
                                        <p:tgtEl>
                                          <p:spTgt spid="3">
                                            <p:txEl>
                                              <p:pRg st="18" end="18"/>
                                            </p:txEl>
                                          </p:spTgt>
                                        </p:tgtEl>
                                      </p:cBhvr>
                                    </p:animEffect>
                                    <p:anim calcmode="lin" valueType="num">
                                      <p:cBhvr>
                                        <p:cTn id="114" dur="1000" fill="hold"/>
                                        <p:tgtEl>
                                          <p:spTgt spid="3">
                                            <p:txEl>
                                              <p:pRg st="18" end="18"/>
                                            </p:txEl>
                                          </p:spTgt>
                                        </p:tgtEl>
                                        <p:attrNameLst>
                                          <p:attrName>ppt_x</p:attrName>
                                        </p:attrNameLst>
                                      </p:cBhvr>
                                      <p:tavLst>
                                        <p:tav tm="0">
                                          <p:val>
                                            <p:strVal val="#ppt_x"/>
                                          </p:val>
                                        </p:tav>
                                        <p:tav tm="100000">
                                          <p:val>
                                            <p:strVal val="#ppt_x"/>
                                          </p:val>
                                        </p:tav>
                                      </p:tavLst>
                                    </p:anim>
                                    <p:anim calcmode="lin" valueType="num">
                                      <p:cBhvr>
                                        <p:cTn id="115" dur="1000" fill="hold"/>
                                        <p:tgtEl>
                                          <p:spTgt spid="3">
                                            <p:txEl>
                                              <p:pRg st="18" end="18"/>
                                            </p:txEl>
                                          </p:spTgt>
                                        </p:tgtEl>
                                        <p:attrNameLst>
                                          <p:attrName>ppt_y</p:attrName>
                                        </p:attrNameLst>
                                      </p:cBhvr>
                                      <p:tavLst>
                                        <p:tav tm="0">
                                          <p:val>
                                            <p:strVal val="#ppt_y+.1"/>
                                          </p:val>
                                        </p:tav>
                                        <p:tav tm="100000">
                                          <p:val>
                                            <p:strVal val="#ppt_y"/>
                                          </p:val>
                                        </p:tav>
                                      </p:tavLst>
                                    </p:anim>
                                  </p:childTnLst>
                                </p:cTn>
                              </p:par>
                              <p:par>
                                <p:cTn id="116" presetID="42" presetClass="entr" presetSubtype="0" fill="hold" nodeType="withEffect">
                                  <p:stCondLst>
                                    <p:cond delay="0"/>
                                  </p:stCondLst>
                                  <p:childTnLst>
                                    <p:set>
                                      <p:cBhvr>
                                        <p:cTn id="117" dur="1" fill="hold">
                                          <p:stCondLst>
                                            <p:cond delay="0"/>
                                          </p:stCondLst>
                                        </p:cTn>
                                        <p:tgtEl>
                                          <p:spTgt spid="3">
                                            <p:txEl>
                                              <p:pRg st="19" end="19"/>
                                            </p:txEl>
                                          </p:spTgt>
                                        </p:tgtEl>
                                        <p:attrNameLst>
                                          <p:attrName>style.visibility</p:attrName>
                                        </p:attrNameLst>
                                      </p:cBhvr>
                                      <p:to>
                                        <p:strVal val="visible"/>
                                      </p:to>
                                    </p:set>
                                    <p:animEffect transition="in" filter="fade">
                                      <p:cBhvr>
                                        <p:cTn id="118" dur="1000"/>
                                        <p:tgtEl>
                                          <p:spTgt spid="3">
                                            <p:txEl>
                                              <p:pRg st="19" end="19"/>
                                            </p:txEl>
                                          </p:spTgt>
                                        </p:tgtEl>
                                      </p:cBhvr>
                                    </p:animEffect>
                                    <p:anim calcmode="lin" valueType="num">
                                      <p:cBhvr>
                                        <p:cTn id="119" dur="1000" fill="hold"/>
                                        <p:tgtEl>
                                          <p:spTgt spid="3">
                                            <p:txEl>
                                              <p:pRg st="19" end="19"/>
                                            </p:txEl>
                                          </p:spTgt>
                                        </p:tgtEl>
                                        <p:attrNameLst>
                                          <p:attrName>ppt_x</p:attrName>
                                        </p:attrNameLst>
                                      </p:cBhvr>
                                      <p:tavLst>
                                        <p:tav tm="0">
                                          <p:val>
                                            <p:strVal val="#ppt_x"/>
                                          </p:val>
                                        </p:tav>
                                        <p:tav tm="100000">
                                          <p:val>
                                            <p:strVal val="#ppt_x"/>
                                          </p:val>
                                        </p:tav>
                                      </p:tavLst>
                                    </p:anim>
                                    <p:anim calcmode="lin" valueType="num">
                                      <p:cBhvr>
                                        <p:cTn id="120" dur="1000" fill="hold"/>
                                        <p:tgtEl>
                                          <p:spTgt spid="3">
                                            <p:txEl>
                                              <p:pRg st="19" end="19"/>
                                            </p:txEl>
                                          </p:spTgt>
                                        </p:tgtEl>
                                        <p:attrNameLst>
                                          <p:attrName>ppt_y</p:attrName>
                                        </p:attrNameLst>
                                      </p:cBhvr>
                                      <p:tavLst>
                                        <p:tav tm="0">
                                          <p:val>
                                            <p:strVal val="#ppt_y+.1"/>
                                          </p:val>
                                        </p:tav>
                                        <p:tav tm="100000">
                                          <p:val>
                                            <p:strVal val="#ppt_y"/>
                                          </p:val>
                                        </p:tav>
                                      </p:tavLst>
                                    </p:anim>
                                  </p:childTnLst>
                                </p:cTn>
                              </p:par>
                              <p:par>
                                <p:cTn id="121" presetID="42" presetClass="entr" presetSubtype="0" fill="hold" nodeType="withEffect">
                                  <p:stCondLst>
                                    <p:cond delay="0"/>
                                  </p:stCondLst>
                                  <p:childTnLst>
                                    <p:set>
                                      <p:cBhvr>
                                        <p:cTn id="122" dur="1" fill="hold">
                                          <p:stCondLst>
                                            <p:cond delay="0"/>
                                          </p:stCondLst>
                                        </p:cTn>
                                        <p:tgtEl>
                                          <p:spTgt spid="3">
                                            <p:txEl>
                                              <p:pRg st="20" end="20"/>
                                            </p:txEl>
                                          </p:spTgt>
                                        </p:tgtEl>
                                        <p:attrNameLst>
                                          <p:attrName>style.visibility</p:attrName>
                                        </p:attrNameLst>
                                      </p:cBhvr>
                                      <p:to>
                                        <p:strVal val="visible"/>
                                      </p:to>
                                    </p:set>
                                    <p:animEffect transition="in" filter="fade">
                                      <p:cBhvr>
                                        <p:cTn id="123" dur="1000"/>
                                        <p:tgtEl>
                                          <p:spTgt spid="3">
                                            <p:txEl>
                                              <p:pRg st="20" end="20"/>
                                            </p:txEl>
                                          </p:spTgt>
                                        </p:tgtEl>
                                      </p:cBhvr>
                                    </p:animEffect>
                                    <p:anim calcmode="lin" valueType="num">
                                      <p:cBhvr>
                                        <p:cTn id="124" dur="1000" fill="hold"/>
                                        <p:tgtEl>
                                          <p:spTgt spid="3">
                                            <p:txEl>
                                              <p:pRg st="20" end="20"/>
                                            </p:txEl>
                                          </p:spTgt>
                                        </p:tgtEl>
                                        <p:attrNameLst>
                                          <p:attrName>ppt_x</p:attrName>
                                        </p:attrNameLst>
                                      </p:cBhvr>
                                      <p:tavLst>
                                        <p:tav tm="0">
                                          <p:val>
                                            <p:strVal val="#ppt_x"/>
                                          </p:val>
                                        </p:tav>
                                        <p:tav tm="100000">
                                          <p:val>
                                            <p:strVal val="#ppt_x"/>
                                          </p:val>
                                        </p:tav>
                                      </p:tavLst>
                                    </p:anim>
                                    <p:anim calcmode="lin" valueType="num">
                                      <p:cBhvr>
                                        <p:cTn id="125" dur="1000" fill="hold"/>
                                        <p:tgtEl>
                                          <p:spTgt spid="3">
                                            <p:txEl>
                                              <p:pRg st="20" end="20"/>
                                            </p:txEl>
                                          </p:spTgt>
                                        </p:tgtEl>
                                        <p:attrNameLst>
                                          <p:attrName>ppt_y</p:attrName>
                                        </p:attrNameLst>
                                      </p:cBhvr>
                                      <p:tavLst>
                                        <p:tav tm="0">
                                          <p:val>
                                            <p:strVal val="#ppt_y+.1"/>
                                          </p:val>
                                        </p:tav>
                                        <p:tav tm="100000">
                                          <p:val>
                                            <p:strVal val="#ppt_y"/>
                                          </p:val>
                                        </p:tav>
                                      </p:tavLst>
                                    </p:anim>
                                  </p:childTnLst>
                                </p:cTn>
                              </p:par>
                              <p:par>
                                <p:cTn id="126" presetID="42" presetClass="entr" presetSubtype="0" fill="hold" nodeType="withEffect">
                                  <p:stCondLst>
                                    <p:cond delay="0"/>
                                  </p:stCondLst>
                                  <p:childTnLst>
                                    <p:set>
                                      <p:cBhvr>
                                        <p:cTn id="127" dur="1" fill="hold">
                                          <p:stCondLst>
                                            <p:cond delay="0"/>
                                          </p:stCondLst>
                                        </p:cTn>
                                        <p:tgtEl>
                                          <p:spTgt spid="3">
                                            <p:txEl>
                                              <p:pRg st="21" end="21"/>
                                            </p:txEl>
                                          </p:spTgt>
                                        </p:tgtEl>
                                        <p:attrNameLst>
                                          <p:attrName>style.visibility</p:attrName>
                                        </p:attrNameLst>
                                      </p:cBhvr>
                                      <p:to>
                                        <p:strVal val="visible"/>
                                      </p:to>
                                    </p:set>
                                    <p:animEffect transition="in" filter="fade">
                                      <p:cBhvr>
                                        <p:cTn id="128" dur="1000"/>
                                        <p:tgtEl>
                                          <p:spTgt spid="3">
                                            <p:txEl>
                                              <p:pRg st="21" end="21"/>
                                            </p:txEl>
                                          </p:spTgt>
                                        </p:tgtEl>
                                      </p:cBhvr>
                                    </p:animEffect>
                                    <p:anim calcmode="lin" valueType="num">
                                      <p:cBhvr>
                                        <p:cTn id="129" dur="1000" fill="hold"/>
                                        <p:tgtEl>
                                          <p:spTgt spid="3">
                                            <p:txEl>
                                              <p:pRg st="21" end="21"/>
                                            </p:txEl>
                                          </p:spTgt>
                                        </p:tgtEl>
                                        <p:attrNameLst>
                                          <p:attrName>ppt_x</p:attrName>
                                        </p:attrNameLst>
                                      </p:cBhvr>
                                      <p:tavLst>
                                        <p:tav tm="0">
                                          <p:val>
                                            <p:strVal val="#ppt_x"/>
                                          </p:val>
                                        </p:tav>
                                        <p:tav tm="100000">
                                          <p:val>
                                            <p:strVal val="#ppt_x"/>
                                          </p:val>
                                        </p:tav>
                                      </p:tavLst>
                                    </p:anim>
                                    <p:anim calcmode="lin" valueType="num">
                                      <p:cBhvr>
                                        <p:cTn id="130" dur="1000" fill="hold"/>
                                        <p:tgtEl>
                                          <p:spTgt spid="3">
                                            <p:txEl>
                                              <p:pRg st="21" end="21"/>
                                            </p:txEl>
                                          </p:spTgt>
                                        </p:tgtEl>
                                        <p:attrNameLst>
                                          <p:attrName>ppt_y</p:attrName>
                                        </p:attrNameLst>
                                      </p:cBhvr>
                                      <p:tavLst>
                                        <p:tav tm="0">
                                          <p:val>
                                            <p:strVal val="#ppt_y+.1"/>
                                          </p:val>
                                        </p:tav>
                                        <p:tav tm="100000">
                                          <p:val>
                                            <p:strVal val="#ppt_y"/>
                                          </p:val>
                                        </p:tav>
                                      </p:tavLst>
                                    </p:anim>
                                  </p:childTnLst>
                                </p:cTn>
                              </p:par>
                              <p:par>
                                <p:cTn id="131" presetID="42" presetClass="entr" presetSubtype="0" fill="hold" nodeType="withEffect">
                                  <p:stCondLst>
                                    <p:cond delay="0"/>
                                  </p:stCondLst>
                                  <p:childTnLst>
                                    <p:set>
                                      <p:cBhvr>
                                        <p:cTn id="132" dur="1" fill="hold">
                                          <p:stCondLst>
                                            <p:cond delay="0"/>
                                          </p:stCondLst>
                                        </p:cTn>
                                        <p:tgtEl>
                                          <p:spTgt spid="3">
                                            <p:txEl>
                                              <p:pRg st="22" end="22"/>
                                            </p:txEl>
                                          </p:spTgt>
                                        </p:tgtEl>
                                        <p:attrNameLst>
                                          <p:attrName>style.visibility</p:attrName>
                                        </p:attrNameLst>
                                      </p:cBhvr>
                                      <p:to>
                                        <p:strVal val="visible"/>
                                      </p:to>
                                    </p:set>
                                    <p:animEffect transition="in" filter="fade">
                                      <p:cBhvr>
                                        <p:cTn id="133" dur="1000"/>
                                        <p:tgtEl>
                                          <p:spTgt spid="3">
                                            <p:txEl>
                                              <p:pRg st="22" end="22"/>
                                            </p:txEl>
                                          </p:spTgt>
                                        </p:tgtEl>
                                      </p:cBhvr>
                                    </p:animEffect>
                                    <p:anim calcmode="lin" valueType="num">
                                      <p:cBhvr>
                                        <p:cTn id="134" dur="1000" fill="hold"/>
                                        <p:tgtEl>
                                          <p:spTgt spid="3">
                                            <p:txEl>
                                              <p:pRg st="22" end="22"/>
                                            </p:txEl>
                                          </p:spTgt>
                                        </p:tgtEl>
                                        <p:attrNameLst>
                                          <p:attrName>ppt_x</p:attrName>
                                        </p:attrNameLst>
                                      </p:cBhvr>
                                      <p:tavLst>
                                        <p:tav tm="0">
                                          <p:val>
                                            <p:strVal val="#ppt_x"/>
                                          </p:val>
                                        </p:tav>
                                        <p:tav tm="100000">
                                          <p:val>
                                            <p:strVal val="#ppt_x"/>
                                          </p:val>
                                        </p:tav>
                                      </p:tavLst>
                                    </p:anim>
                                    <p:anim calcmode="lin" valueType="num">
                                      <p:cBhvr>
                                        <p:cTn id="135" dur="1000" fill="hold"/>
                                        <p:tgtEl>
                                          <p:spTgt spid="3">
                                            <p:txEl>
                                              <p:pRg st="22" end="2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a:p>
        </p:txBody>
      </p:sp>
      <p:pic>
        <p:nvPicPr>
          <p:cNvPr id="4" name="Content Placeholder 3">
            <a:extLst>
              <a:ext uri="{FF2B5EF4-FFF2-40B4-BE49-F238E27FC236}">
                <a16:creationId xmlns:a16="http://schemas.microsoft.com/office/drawing/2014/main" id="{560AF24A-9FD6-4626-9A89-6141A80AB1F6}"/>
              </a:ext>
            </a:extLst>
          </p:cNvPr>
          <p:cNvPicPr>
            <a:picLocks noGrp="1" noChangeAspect="1"/>
          </p:cNvPicPr>
          <p:nvPr>
            <p:ph idx="1"/>
          </p:nvPr>
        </p:nvPicPr>
        <p:blipFill rotWithShape="1">
          <a:blip r:embed="rId2"/>
          <a:srcRect l="29235" t="22673" r="30434" b="13878"/>
          <a:stretch/>
        </p:blipFill>
        <p:spPr>
          <a:xfrm>
            <a:off x="2219303" y="-3202"/>
            <a:ext cx="7753393" cy="6861202"/>
          </a:xfrm>
          <a:prstGeom prst="rect">
            <a:avLst/>
          </a:prstGeom>
        </p:spPr>
      </p:pic>
    </p:spTree>
    <p:extLst>
      <p:ext uri="{BB962C8B-B14F-4D97-AF65-F5344CB8AC3E}">
        <p14:creationId xmlns:p14="http://schemas.microsoft.com/office/powerpoint/2010/main" val="11375358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170A69-A694-412D-B8D3-218A47453B11}"/>
              </a:ext>
            </a:extLst>
          </p:cNvPr>
          <p:cNvSpPr>
            <a:spLocks noGrp="1"/>
          </p:cNvSpPr>
          <p:nvPr>
            <p:ph type="title"/>
          </p:nvPr>
        </p:nvSpPr>
        <p:spPr>
          <a:xfrm>
            <a:off x="360728" y="0"/>
            <a:ext cx="11610362" cy="809334"/>
          </a:xfrm>
        </p:spPr>
        <p:txBody>
          <a:bodyPr>
            <a:normAutofit fontScale="90000"/>
          </a:bodyPr>
          <a:lstStyle/>
          <a:p>
            <a:r>
              <a:rPr lang="en-GB" dirty="0"/>
              <a:t>Safeguarding process – what to do and what happens</a:t>
            </a:r>
          </a:p>
        </p:txBody>
      </p:sp>
      <p:pic>
        <p:nvPicPr>
          <p:cNvPr id="4" name="Content Placeholder 3">
            <a:extLst>
              <a:ext uri="{FF2B5EF4-FFF2-40B4-BE49-F238E27FC236}">
                <a16:creationId xmlns:a16="http://schemas.microsoft.com/office/drawing/2014/main" id="{E19E02FD-DED2-4E8E-963B-B194D76F349A}"/>
              </a:ext>
            </a:extLst>
          </p:cNvPr>
          <p:cNvPicPr>
            <a:picLocks noGrp="1" noChangeAspect="1"/>
          </p:cNvPicPr>
          <p:nvPr>
            <p:ph idx="1"/>
          </p:nvPr>
        </p:nvPicPr>
        <p:blipFill rotWithShape="1">
          <a:blip r:embed="rId2"/>
          <a:srcRect l="25962" t="28799" r="24804" b="11628"/>
          <a:stretch/>
        </p:blipFill>
        <p:spPr>
          <a:xfrm>
            <a:off x="2347437" y="686099"/>
            <a:ext cx="9844563" cy="6700374"/>
          </a:xfrm>
          <a:prstGeom prst="rect">
            <a:avLst/>
          </a:prstGeom>
        </p:spPr>
      </p:pic>
      <p:sp>
        <p:nvSpPr>
          <p:cNvPr id="6" name="TextBox 5">
            <a:extLst>
              <a:ext uri="{FF2B5EF4-FFF2-40B4-BE49-F238E27FC236}">
                <a16:creationId xmlns:a16="http://schemas.microsoft.com/office/drawing/2014/main" id="{30E3B87E-605F-4D20-9117-2039649B8179}"/>
              </a:ext>
            </a:extLst>
          </p:cNvPr>
          <p:cNvSpPr txBox="1"/>
          <p:nvPr/>
        </p:nvSpPr>
        <p:spPr>
          <a:xfrm>
            <a:off x="360728" y="5598794"/>
            <a:ext cx="1763485" cy="646331"/>
          </a:xfrm>
          <a:prstGeom prst="rect">
            <a:avLst/>
          </a:prstGeom>
          <a:noFill/>
        </p:spPr>
        <p:txBody>
          <a:bodyPr wrap="square" rtlCol="0">
            <a:spAutoFit/>
          </a:bodyPr>
          <a:lstStyle/>
          <a:p>
            <a:r>
              <a:rPr lang="en-GB" dirty="0">
                <a:solidFill>
                  <a:srgbClr val="FF0000"/>
                </a:solidFill>
              </a:rPr>
              <a:t>What is M.A.S.H?</a:t>
            </a:r>
          </a:p>
        </p:txBody>
      </p:sp>
      <p:sp>
        <p:nvSpPr>
          <p:cNvPr id="7" name="TextBox 6">
            <a:extLst>
              <a:ext uri="{FF2B5EF4-FFF2-40B4-BE49-F238E27FC236}">
                <a16:creationId xmlns:a16="http://schemas.microsoft.com/office/drawing/2014/main" id="{345FC3DA-6EB4-40F0-A1D7-1D0B338F65AE}"/>
              </a:ext>
            </a:extLst>
          </p:cNvPr>
          <p:cNvSpPr txBox="1"/>
          <p:nvPr/>
        </p:nvSpPr>
        <p:spPr>
          <a:xfrm>
            <a:off x="360728" y="923731"/>
            <a:ext cx="1850627" cy="923330"/>
          </a:xfrm>
          <a:prstGeom prst="rect">
            <a:avLst/>
          </a:prstGeom>
          <a:noFill/>
        </p:spPr>
        <p:txBody>
          <a:bodyPr wrap="square" rtlCol="0">
            <a:spAutoFit/>
          </a:bodyPr>
          <a:lstStyle/>
          <a:p>
            <a:r>
              <a:rPr lang="en-GB" dirty="0">
                <a:solidFill>
                  <a:srgbClr val="FF0000"/>
                </a:solidFill>
              </a:rPr>
              <a:t>What should you do if you see or suspect abuse?</a:t>
            </a:r>
          </a:p>
        </p:txBody>
      </p:sp>
      <p:sp>
        <p:nvSpPr>
          <p:cNvPr id="8" name="TextBox 7">
            <a:extLst>
              <a:ext uri="{FF2B5EF4-FFF2-40B4-BE49-F238E27FC236}">
                <a16:creationId xmlns:a16="http://schemas.microsoft.com/office/drawing/2014/main" id="{4266B169-215C-408C-8C3F-FD14C7488DB5}"/>
              </a:ext>
            </a:extLst>
          </p:cNvPr>
          <p:cNvSpPr txBox="1"/>
          <p:nvPr/>
        </p:nvSpPr>
        <p:spPr>
          <a:xfrm>
            <a:off x="360728" y="2234495"/>
            <a:ext cx="1511559" cy="646331"/>
          </a:xfrm>
          <a:prstGeom prst="rect">
            <a:avLst/>
          </a:prstGeom>
          <a:noFill/>
        </p:spPr>
        <p:txBody>
          <a:bodyPr wrap="square" rtlCol="0">
            <a:spAutoFit/>
          </a:bodyPr>
          <a:lstStyle/>
          <a:p>
            <a:r>
              <a:rPr lang="en-GB" dirty="0">
                <a:solidFill>
                  <a:srgbClr val="FF0000"/>
                </a:solidFill>
              </a:rPr>
              <a:t>Who would you inform?</a:t>
            </a:r>
          </a:p>
        </p:txBody>
      </p:sp>
      <p:sp>
        <p:nvSpPr>
          <p:cNvPr id="9" name="TextBox 8">
            <a:extLst>
              <a:ext uri="{FF2B5EF4-FFF2-40B4-BE49-F238E27FC236}">
                <a16:creationId xmlns:a16="http://schemas.microsoft.com/office/drawing/2014/main" id="{C7BD111A-E40E-4193-815E-B255CDF9CB69}"/>
              </a:ext>
            </a:extLst>
          </p:cNvPr>
          <p:cNvSpPr txBox="1"/>
          <p:nvPr/>
        </p:nvSpPr>
        <p:spPr>
          <a:xfrm>
            <a:off x="360728" y="3263595"/>
            <a:ext cx="2251843" cy="646331"/>
          </a:xfrm>
          <a:prstGeom prst="rect">
            <a:avLst/>
          </a:prstGeom>
          <a:noFill/>
        </p:spPr>
        <p:txBody>
          <a:bodyPr wrap="square" rtlCol="0">
            <a:spAutoFit/>
          </a:bodyPr>
          <a:lstStyle/>
          <a:p>
            <a:r>
              <a:rPr lang="en-GB" dirty="0">
                <a:solidFill>
                  <a:srgbClr val="FF0000"/>
                </a:solidFill>
              </a:rPr>
              <a:t>Who would you contact out of hours?</a:t>
            </a:r>
          </a:p>
        </p:txBody>
      </p:sp>
      <p:sp>
        <p:nvSpPr>
          <p:cNvPr id="10" name="TextBox 9">
            <a:extLst>
              <a:ext uri="{FF2B5EF4-FFF2-40B4-BE49-F238E27FC236}">
                <a16:creationId xmlns:a16="http://schemas.microsoft.com/office/drawing/2014/main" id="{16888784-A15F-4E15-89FA-C2E1F3D522D0}"/>
              </a:ext>
            </a:extLst>
          </p:cNvPr>
          <p:cNvSpPr txBox="1"/>
          <p:nvPr/>
        </p:nvSpPr>
        <p:spPr>
          <a:xfrm>
            <a:off x="360728" y="4292695"/>
            <a:ext cx="1716833" cy="923330"/>
          </a:xfrm>
          <a:prstGeom prst="rect">
            <a:avLst/>
          </a:prstGeom>
          <a:noFill/>
        </p:spPr>
        <p:txBody>
          <a:bodyPr wrap="square" rtlCol="0">
            <a:spAutoFit/>
          </a:bodyPr>
          <a:lstStyle/>
          <a:p>
            <a:r>
              <a:rPr lang="en-GB" dirty="0">
                <a:solidFill>
                  <a:srgbClr val="FF0000"/>
                </a:solidFill>
              </a:rPr>
              <a:t>What would you do in an emergency?</a:t>
            </a:r>
          </a:p>
        </p:txBody>
      </p:sp>
    </p:spTree>
    <p:extLst>
      <p:ext uri="{BB962C8B-B14F-4D97-AF65-F5344CB8AC3E}">
        <p14:creationId xmlns:p14="http://schemas.microsoft.com/office/powerpoint/2010/main" val="41802039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animEffect transition="in" filter="fade">
                                      <p:cBhvr>
                                        <p:cTn id="19" dur="1000"/>
                                        <p:tgtEl>
                                          <p:spTgt spid="8"/>
                                        </p:tgtEl>
                                      </p:cBhvr>
                                    </p:animEffect>
                                    <p:anim calcmode="lin" valueType="num">
                                      <p:cBhvr>
                                        <p:cTn id="20" dur="1000" fill="hold"/>
                                        <p:tgtEl>
                                          <p:spTgt spid="8"/>
                                        </p:tgtEl>
                                        <p:attrNameLst>
                                          <p:attrName>ppt_x</p:attrName>
                                        </p:attrNameLst>
                                      </p:cBhvr>
                                      <p:tavLst>
                                        <p:tav tm="0">
                                          <p:val>
                                            <p:strVal val="#ppt_x"/>
                                          </p:val>
                                        </p:tav>
                                        <p:tav tm="100000">
                                          <p:val>
                                            <p:strVal val="#ppt_x"/>
                                          </p:val>
                                        </p:tav>
                                      </p:tavLst>
                                    </p:anim>
                                    <p:anim calcmode="lin" valueType="num">
                                      <p:cBhvr>
                                        <p:cTn id="21" dur="1000" fill="hold"/>
                                        <p:tgtEl>
                                          <p:spTgt spid="8"/>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1000"/>
                                        <p:tgtEl>
                                          <p:spTgt spid="9"/>
                                        </p:tgtEl>
                                      </p:cBhvr>
                                    </p:animEffect>
                                    <p:anim calcmode="lin" valueType="num">
                                      <p:cBhvr>
                                        <p:cTn id="27" dur="1000" fill="hold"/>
                                        <p:tgtEl>
                                          <p:spTgt spid="9"/>
                                        </p:tgtEl>
                                        <p:attrNameLst>
                                          <p:attrName>ppt_x</p:attrName>
                                        </p:attrNameLst>
                                      </p:cBhvr>
                                      <p:tavLst>
                                        <p:tav tm="0">
                                          <p:val>
                                            <p:strVal val="#ppt_x"/>
                                          </p:val>
                                        </p:tav>
                                        <p:tav tm="100000">
                                          <p:val>
                                            <p:strVal val="#ppt_x"/>
                                          </p:val>
                                        </p:tav>
                                      </p:tavLst>
                                    </p:anim>
                                    <p:anim calcmode="lin" valueType="num">
                                      <p:cBhvr>
                                        <p:cTn id="28" dur="1000" fill="hold"/>
                                        <p:tgtEl>
                                          <p:spTgt spid="9"/>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0"/>
                                        </p:tgtEl>
                                        <p:attrNameLst>
                                          <p:attrName>style.visibility</p:attrName>
                                        </p:attrNameLst>
                                      </p:cBhvr>
                                      <p:to>
                                        <p:strVal val="visible"/>
                                      </p:to>
                                    </p:set>
                                    <p:animEffect transition="in" filter="fade">
                                      <p:cBhvr>
                                        <p:cTn id="33" dur="1000"/>
                                        <p:tgtEl>
                                          <p:spTgt spid="10"/>
                                        </p:tgtEl>
                                      </p:cBhvr>
                                    </p:animEffect>
                                    <p:anim calcmode="lin" valueType="num">
                                      <p:cBhvr>
                                        <p:cTn id="34" dur="1000" fill="hold"/>
                                        <p:tgtEl>
                                          <p:spTgt spid="10"/>
                                        </p:tgtEl>
                                        <p:attrNameLst>
                                          <p:attrName>ppt_x</p:attrName>
                                        </p:attrNameLst>
                                      </p:cBhvr>
                                      <p:tavLst>
                                        <p:tav tm="0">
                                          <p:val>
                                            <p:strVal val="#ppt_x"/>
                                          </p:val>
                                        </p:tav>
                                        <p:tav tm="100000">
                                          <p:val>
                                            <p:strVal val="#ppt_x"/>
                                          </p:val>
                                        </p:tav>
                                      </p:tavLst>
                                    </p:anim>
                                    <p:anim calcmode="lin" valueType="num">
                                      <p:cBhvr>
                                        <p:cTn id="35" dur="1000" fill="hold"/>
                                        <p:tgtEl>
                                          <p:spTgt spid="10"/>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6"/>
                                        </p:tgtEl>
                                        <p:attrNameLst>
                                          <p:attrName>style.visibility</p:attrName>
                                        </p:attrNameLst>
                                      </p:cBhvr>
                                      <p:to>
                                        <p:strVal val="visible"/>
                                      </p:to>
                                    </p:set>
                                    <p:animEffect transition="in" filter="fade">
                                      <p:cBhvr>
                                        <p:cTn id="40" dur="1000"/>
                                        <p:tgtEl>
                                          <p:spTgt spid="6"/>
                                        </p:tgtEl>
                                      </p:cBhvr>
                                    </p:animEffect>
                                    <p:anim calcmode="lin" valueType="num">
                                      <p:cBhvr>
                                        <p:cTn id="41" dur="1000" fill="hold"/>
                                        <p:tgtEl>
                                          <p:spTgt spid="6"/>
                                        </p:tgtEl>
                                        <p:attrNameLst>
                                          <p:attrName>ppt_x</p:attrName>
                                        </p:attrNameLst>
                                      </p:cBhvr>
                                      <p:tavLst>
                                        <p:tav tm="0">
                                          <p:val>
                                            <p:strVal val="#ppt_x"/>
                                          </p:val>
                                        </p:tav>
                                        <p:tav tm="100000">
                                          <p:val>
                                            <p:strVal val="#ppt_x"/>
                                          </p:val>
                                        </p:tav>
                                      </p:tavLst>
                                    </p:anim>
                                    <p:anim calcmode="lin" valueType="num">
                                      <p:cBhvr>
                                        <p:cTn id="42" dur="1000" fill="hold"/>
                                        <p:tgtEl>
                                          <p:spTgt spid="6"/>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4"/>
                                        </p:tgtEl>
                                        <p:attrNameLst>
                                          <p:attrName>style.visibility</p:attrName>
                                        </p:attrNameLst>
                                      </p:cBhvr>
                                      <p:to>
                                        <p:strVal val="visible"/>
                                      </p:to>
                                    </p:set>
                                    <p:animEffect transition="in" filter="fade">
                                      <p:cBhvr>
                                        <p:cTn id="47" dur="1000"/>
                                        <p:tgtEl>
                                          <p:spTgt spid="4"/>
                                        </p:tgtEl>
                                      </p:cBhvr>
                                    </p:animEffect>
                                    <p:anim calcmode="lin" valueType="num">
                                      <p:cBhvr>
                                        <p:cTn id="48" dur="1000" fill="hold"/>
                                        <p:tgtEl>
                                          <p:spTgt spid="4"/>
                                        </p:tgtEl>
                                        <p:attrNameLst>
                                          <p:attrName>ppt_x</p:attrName>
                                        </p:attrNameLst>
                                      </p:cBhvr>
                                      <p:tavLst>
                                        <p:tav tm="0">
                                          <p:val>
                                            <p:strVal val="#ppt_x"/>
                                          </p:val>
                                        </p:tav>
                                        <p:tav tm="100000">
                                          <p:val>
                                            <p:strVal val="#ppt_x"/>
                                          </p:val>
                                        </p:tav>
                                      </p:tavLst>
                                    </p:anim>
                                    <p:anim calcmode="lin" valueType="num">
                                      <p:cBhvr>
                                        <p:cTn id="4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7" grpId="0"/>
      <p:bldP spid="8" grpId="0"/>
      <p:bldP spid="9" grpId="0"/>
      <p:bldP spid="10"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BECD0-2C42-4D90-B0A4-6348CA4D4FED}"/>
              </a:ext>
            </a:extLst>
          </p:cNvPr>
          <p:cNvSpPr>
            <a:spLocks noGrp="1"/>
          </p:cNvSpPr>
          <p:nvPr>
            <p:ph type="title"/>
          </p:nvPr>
        </p:nvSpPr>
        <p:spPr>
          <a:xfrm>
            <a:off x="485533" y="105246"/>
            <a:ext cx="5162405" cy="1659617"/>
          </a:xfrm>
        </p:spPr>
        <p:txBody>
          <a:bodyPr>
            <a:noAutofit/>
          </a:bodyPr>
          <a:lstStyle/>
          <a:p>
            <a:r>
              <a:rPr lang="en-GB" sz="6000" dirty="0"/>
              <a:t>Who to contact</a:t>
            </a:r>
          </a:p>
        </p:txBody>
      </p:sp>
      <p:pic>
        <p:nvPicPr>
          <p:cNvPr id="4" name="Content Placeholder 3">
            <a:extLst>
              <a:ext uri="{FF2B5EF4-FFF2-40B4-BE49-F238E27FC236}">
                <a16:creationId xmlns:a16="http://schemas.microsoft.com/office/drawing/2014/main" id="{E1D6008E-D52A-4549-8C0D-0D60F30EE255}"/>
              </a:ext>
            </a:extLst>
          </p:cNvPr>
          <p:cNvPicPr>
            <a:picLocks noGrp="1" noChangeAspect="1"/>
          </p:cNvPicPr>
          <p:nvPr>
            <p:ph idx="1"/>
          </p:nvPr>
        </p:nvPicPr>
        <p:blipFill rotWithShape="1">
          <a:blip r:embed="rId2"/>
          <a:srcRect l="33010" t="15304" r="33047" b="5764"/>
          <a:stretch/>
        </p:blipFill>
        <p:spPr>
          <a:xfrm>
            <a:off x="5967483" y="105246"/>
            <a:ext cx="5162405" cy="6752754"/>
          </a:xfrm>
          <a:prstGeom prst="rect">
            <a:avLst/>
          </a:prstGeom>
        </p:spPr>
      </p:pic>
      <p:sp>
        <p:nvSpPr>
          <p:cNvPr id="5" name="TextBox 4">
            <a:extLst>
              <a:ext uri="{FF2B5EF4-FFF2-40B4-BE49-F238E27FC236}">
                <a16:creationId xmlns:a16="http://schemas.microsoft.com/office/drawing/2014/main" id="{694D31E3-8760-43EC-AAE2-8747777EC99B}"/>
              </a:ext>
            </a:extLst>
          </p:cNvPr>
          <p:cNvSpPr txBox="1"/>
          <p:nvPr/>
        </p:nvSpPr>
        <p:spPr>
          <a:xfrm>
            <a:off x="811763" y="2248678"/>
            <a:ext cx="2967135" cy="923330"/>
          </a:xfrm>
          <a:prstGeom prst="rect">
            <a:avLst/>
          </a:prstGeom>
          <a:noFill/>
        </p:spPr>
        <p:txBody>
          <a:bodyPr wrap="square" rtlCol="0">
            <a:spAutoFit/>
          </a:bodyPr>
          <a:lstStyle/>
          <a:p>
            <a:r>
              <a:rPr lang="en-GB" dirty="0">
                <a:solidFill>
                  <a:srgbClr val="FF0000"/>
                </a:solidFill>
              </a:rPr>
              <a:t>Where might you find information on who to contact?</a:t>
            </a:r>
          </a:p>
        </p:txBody>
      </p:sp>
      <p:sp>
        <p:nvSpPr>
          <p:cNvPr id="6" name="TextBox 5">
            <a:extLst>
              <a:ext uri="{FF2B5EF4-FFF2-40B4-BE49-F238E27FC236}">
                <a16:creationId xmlns:a16="http://schemas.microsoft.com/office/drawing/2014/main" id="{6300F540-1682-4C23-8CAF-C86665B38A9A}"/>
              </a:ext>
            </a:extLst>
          </p:cNvPr>
          <p:cNvSpPr txBox="1"/>
          <p:nvPr/>
        </p:nvSpPr>
        <p:spPr>
          <a:xfrm>
            <a:off x="811763" y="3655823"/>
            <a:ext cx="3256898" cy="646331"/>
          </a:xfrm>
          <a:prstGeom prst="rect">
            <a:avLst/>
          </a:prstGeom>
          <a:noFill/>
        </p:spPr>
        <p:txBody>
          <a:bodyPr wrap="square" rtlCol="0">
            <a:spAutoFit/>
          </a:bodyPr>
          <a:lstStyle/>
          <a:p>
            <a:r>
              <a:rPr lang="en-GB" dirty="0">
                <a:solidFill>
                  <a:srgbClr val="FF0000"/>
                </a:solidFill>
              </a:rPr>
              <a:t>Can you remember who the safeguarding officers are?</a:t>
            </a:r>
          </a:p>
        </p:txBody>
      </p:sp>
    </p:spTree>
    <p:extLst>
      <p:ext uri="{BB962C8B-B14F-4D97-AF65-F5344CB8AC3E}">
        <p14:creationId xmlns:p14="http://schemas.microsoft.com/office/powerpoint/2010/main" val="3321191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5">
                                            <p:txEl>
                                              <p:pRg st="0" end="0"/>
                                            </p:txEl>
                                          </p:spTgt>
                                        </p:tgtEl>
                                        <p:attrNameLst>
                                          <p:attrName>style.visibility</p:attrName>
                                        </p:attrNameLst>
                                      </p:cBhvr>
                                      <p:to>
                                        <p:strVal val="visible"/>
                                      </p:to>
                                    </p:set>
                                    <p:animEffect transition="in" filter="fade">
                                      <p:cBhvr>
                                        <p:cTn id="12" dur="1000"/>
                                        <p:tgtEl>
                                          <p:spTgt spid="5">
                                            <p:txEl>
                                              <p:pRg st="0" end="0"/>
                                            </p:txEl>
                                          </p:spTgt>
                                        </p:tgtEl>
                                      </p:cBhvr>
                                    </p:animEffect>
                                    <p:anim calcmode="lin" valueType="num">
                                      <p:cBhvr>
                                        <p:cTn id="13"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6">
                                            <p:txEl>
                                              <p:pRg st="0" end="0"/>
                                            </p:txEl>
                                          </p:spTgt>
                                        </p:tgtEl>
                                        <p:attrNameLst>
                                          <p:attrName>style.visibility</p:attrName>
                                        </p:attrNameLst>
                                      </p:cBhvr>
                                      <p:to>
                                        <p:strVal val="visible"/>
                                      </p:to>
                                    </p:set>
                                    <p:animEffect transition="in" filter="fade">
                                      <p:cBhvr>
                                        <p:cTn id="19" dur="1000"/>
                                        <p:tgtEl>
                                          <p:spTgt spid="6">
                                            <p:txEl>
                                              <p:pRg st="0" end="0"/>
                                            </p:txEl>
                                          </p:spTgt>
                                        </p:tgtEl>
                                      </p:cBhvr>
                                    </p:animEffect>
                                    <p:anim calcmode="lin" valueType="num">
                                      <p:cBhvr>
                                        <p:cTn id="20"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21"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4"/>
                                        </p:tgtEl>
                                        <p:attrNameLst>
                                          <p:attrName>style.visibility</p:attrName>
                                        </p:attrNameLst>
                                      </p:cBhvr>
                                      <p:to>
                                        <p:strVal val="visible"/>
                                      </p:to>
                                    </p:set>
                                    <p:animEffect transition="in" filter="fade">
                                      <p:cBhvr>
                                        <p:cTn id="26" dur="1000"/>
                                        <p:tgtEl>
                                          <p:spTgt spid="4"/>
                                        </p:tgtEl>
                                      </p:cBhvr>
                                    </p:animEffect>
                                    <p:anim calcmode="lin" valueType="num">
                                      <p:cBhvr>
                                        <p:cTn id="27" dur="1000" fill="hold"/>
                                        <p:tgtEl>
                                          <p:spTgt spid="4"/>
                                        </p:tgtEl>
                                        <p:attrNameLst>
                                          <p:attrName>ppt_x</p:attrName>
                                        </p:attrNameLst>
                                      </p:cBhvr>
                                      <p:tavLst>
                                        <p:tav tm="0">
                                          <p:val>
                                            <p:strVal val="#ppt_x"/>
                                          </p:val>
                                        </p:tav>
                                        <p:tav tm="100000">
                                          <p:val>
                                            <p:strVal val="#ppt_x"/>
                                          </p:val>
                                        </p:tav>
                                      </p:tavLst>
                                    </p:anim>
                                    <p:anim calcmode="lin" valueType="num">
                                      <p:cBhvr>
                                        <p:cTn id="28"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A755F0-1304-46DE-A6E0-102B93A0C819}"/>
              </a:ext>
            </a:extLst>
          </p:cNvPr>
          <p:cNvSpPr>
            <a:spLocks noGrp="1"/>
          </p:cNvSpPr>
          <p:nvPr>
            <p:ph type="title"/>
          </p:nvPr>
        </p:nvSpPr>
        <p:spPr>
          <a:xfrm>
            <a:off x="2421272" y="142613"/>
            <a:ext cx="7349455" cy="1027958"/>
          </a:xfrm>
        </p:spPr>
        <p:txBody>
          <a:bodyPr/>
          <a:lstStyle/>
          <a:p>
            <a:r>
              <a:rPr lang="en-GB" dirty="0"/>
              <a:t>Safeguarding discussion form </a:t>
            </a:r>
          </a:p>
        </p:txBody>
      </p:sp>
      <p:sp>
        <p:nvSpPr>
          <p:cNvPr id="6" name="Content Placeholder 5">
            <a:extLst>
              <a:ext uri="{FF2B5EF4-FFF2-40B4-BE49-F238E27FC236}">
                <a16:creationId xmlns:a16="http://schemas.microsoft.com/office/drawing/2014/main" id="{2B8A6E03-B60F-44CF-899F-F7CD46184036}"/>
              </a:ext>
            </a:extLst>
          </p:cNvPr>
          <p:cNvSpPr>
            <a:spLocks noGrp="1"/>
          </p:cNvSpPr>
          <p:nvPr>
            <p:ph idx="1"/>
          </p:nvPr>
        </p:nvSpPr>
        <p:spPr>
          <a:xfrm>
            <a:off x="3766657" y="2558642"/>
            <a:ext cx="4127384" cy="2768368"/>
          </a:xfrm>
        </p:spPr>
        <p:txBody>
          <a:bodyPr/>
          <a:lstStyle/>
          <a:p>
            <a:endParaRPr lang="en-GB" dirty="0"/>
          </a:p>
        </p:txBody>
      </p:sp>
      <p:pic>
        <p:nvPicPr>
          <p:cNvPr id="7" name="Picture 6">
            <a:extLst>
              <a:ext uri="{FF2B5EF4-FFF2-40B4-BE49-F238E27FC236}">
                <a16:creationId xmlns:a16="http://schemas.microsoft.com/office/drawing/2014/main" id="{AC353726-66DA-4158-B127-37FF5349D0DA}"/>
              </a:ext>
            </a:extLst>
          </p:cNvPr>
          <p:cNvPicPr>
            <a:picLocks noChangeAspect="1"/>
          </p:cNvPicPr>
          <p:nvPr/>
        </p:nvPicPr>
        <p:blipFill rotWithShape="1">
          <a:blip r:embed="rId2"/>
          <a:srcRect l="24633" t="24954" r="26170" b="20367"/>
          <a:stretch/>
        </p:blipFill>
        <p:spPr>
          <a:xfrm>
            <a:off x="1405155" y="910810"/>
            <a:ext cx="9381690" cy="5865197"/>
          </a:xfrm>
          <a:prstGeom prst="rect">
            <a:avLst/>
          </a:prstGeom>
        </p:spPr>
      </p:pic>
    </p:spTree>
    <p:extLst>
      <p:ext uri="{BB962C8B-B14F-4D97-AF65-F5344CB8AC3E}">
        <p14:creationId xmlns:p14="http://schemas.microsoft.com/office/powerpoint/2010/main" val="31960674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1000"/>
                                        <p:tgtEl>
                                          <p:spTgt spid="7"/>
                                        </p:tgtEl>
                                      </p:cBhvr>
                                    </p:animEffect>
                                    <p:anim calcmode="lin" valueType="num">
                                      <p:cBhvr>
                                        <p:cTn id="13" dur="1000" fill="hold"/>
                                        <p:tgtEl>
                                          <p:spTgt spid="7"/>
                                        </p:tgtEl>
                                        <p:attrNameLst>
                                          <p:attrName>ppt_x</p:attrName>
                                        </p:attrNameLst>
                                      </p:cBhvr>
                                      <p:tavLst>
                                        <p:tav tm="0">
                                          <p:val>
                                            <p:strVal val="#ppt_x"/>
                                          </p:val>
                                        </p:tav>
                                        <p:tav tm="100000">
                                          <p:val>
                                            <p:strVal val="#ppt_x"/>
                                          </p:val>
                                        </p:tav>
                                      </p:tavLst>
                                    </p:anim>
                                    <p:anim calcmode="lin" valueType="num">
                                      <p:cBhvr>
                                        <p:cTn id="14" dur="1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C8C6BA-69A1-4E80-B9D7-54FDEAC609BD}"/>
              </a:ext>
            </a:extLst>
          </p:cNvPr>
          <p:cNvSpPr>
            <a:spLocks noGrp="1"/>
          </p:cNvSpPr>
          <p:nvPr>
            <p:ph type="title"/>
          </p:nvPr>
        </p:nvSpPr>
        <p:spPr/>
        <p:txBody>
          <a:bodyPr/>
          <a:lstStyle/>
          <a:p>
            <a:r>
              <a:rPr lang="en-GB" dirty="0"/>
              <a:t>Content:</a:t>
            </a:r>
          </a:p>
        </p:txBody>
      </p:sp>
      <p:sp>
        <p:nvSpPr>
          <p:cNvPr id="3" name="Content Placeholder 2">
            <a:extLst>
              <a:ext uri="{FF2B5EF4-FFF2-40B4-BE49-F238E27FC236}">
                <a16:creationId xmlns:a16="http://schemas.microsoft.com/office/drawing/2014/main" id="{3F6C0E36-61BC-4FE6-889A-4BC3C545FC0E}"/>
              </a:ext>
            </a:extLst>
          </p:cNvPr>
          <p:cNvSpPr>
            <a:spLocks noGrp="1"/>
          </p:cNvSpPr>
          <p:nvPr>
            <p:ph idx="1"/>
          </p:nvPr>
        </p:nvSpPr>
        <p:spPr/>
        <p:txBody>
          <a:bodyPr>
            <a:normAutofit/>
          </a:bodyPr>
          <a:lstStyle/>
          <a:p>
            <a:r>
              <a:rPr lang="en-GB" dirty="0"/>
              <a:t>Introduction</a:t>
            </a:r>
          </a:p>
          <a:p>
            <a:r>
              <a:rPr lang="en-GB" dirty="0"/>
              <a:t>Manual – keys points</a:t>
            </a:r>
          </a:p>
          <a:p>
            <a:r>
              <a:rPr lang="en-GB" dirty="0"/>
              <a:t>Safeguarding process</a:t>
            </a:r>
          </a:p>
          <a:p>
            <a:r>
              <a:rPr lang="en-GB" dirty="0"/>
              <a:t>Who to contact </a:t>
            </a:r>
            <a:r>
              <a:rPr lang="en-GB" dirty="0" err="1"/>
              <a:t>inc.</a:t>
            </a:r>
            <a:r>
              <a:rPr lang="en-GB" dirty="0"/>
              <a:t> out of hours</a:t>
            </a:r>
          </a:p>
          <a:p>
            <a:r>
              <a:rPr lang="en-GB" dirty="0"/>
              <a:t>Discussion and consent form</a:t>
            </a:r>
          </a:p>
          <a:p>
            <a:r>
              <a:rPr lang="en-GB" dirty="0"/>
              <a:t>Code of conduct - staff</a:t>
            </a:r>
          </a:p>
          <a:p>
            <a:r>
              <a:rPr lang="en-GB" dirty="0"/>
              <a:t>Code of conduct - volunteers</a:t>
            </a:r>
          </a:p>
        </p:txBody>
      </p:sp>
    </p:spTree>
    <p:extLst>
      <p:ext uri="{BB962C8B-B14F-4D97-AF65-F5344CB8AC3E}">
        <p14:creationId xmlns:p14="http://schemas.microsoft.com/office/powerpoint/2010/main" val="4249214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4" presetClass="entr" presetSubtype="1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par>
                                <p:cTn id="12" presetID="14" presetClass="entr" presetSubtype="10" fill="hold"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4" dur="500"/>
                                        <p:tgtEl>
                                          <p:spTgt spid="3">
                                            <p:txEl>
                                              <p:pRg st="1" end="1"/>
                                            </p:txEl>
                                          </p:spTgt>
                                        </p:tgtEl>
                                      </p:cBhvr>
                                    </p:animEffect>
                                  </p:childTnLst>
                                </p:cTn>
                              </p:par>
                              <p:par>
                                <p:cTn id="15" presetID="14" presetClass="entr" presetSubtype="1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7" dur="500"/>
                                        <p:tgtEl>
                                          <p:spTgt spid="3">
                                            <p:txEl>
                                              <p:pRg st="2" end="2"/>
                                            </p:txEl>
                                          </p:spTgt>
                                        </p:tgtEl>
                                      </p:cBhvr>
                                    </p:animEffect>
                                  </p:childTnLst>
                                </p:cTn>
                              </p:par>
                              <p:par>
                                <p:cTn id="18" presetID="14" presetClass="entr" presetSubtype="10" fill="hold" nodeType="with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0" dur="500"/>
                                        <p:tgtEl>
                                          <p:spTgt spid="3">
                                            <p:txEl>
                                              <p:pRg st="3" end="3"/>
                                            </p:txEl>
                                          </p:spTgt>
                                        </p:tgtEl>
                                      </p:cBhvr>
                                    </p:animEffect>
                                  </p:childTnLst>
                                </p:cTn>
                              </p:par>
                              <p:par>
                                <p:cTn id="21" presetID="14" presetClass="entr" presetSubtype="10"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3" dur="500"/>
                                        <p:tgtEl>
                                          <p:spTgt spid="3">
                                            <p:txEl>
                                              <p:pRg st="4" end="4"/>
                                            </p:txEl>
                                          </p:spTgt>
                                        </p:tgtEl>
                                      </p:cBhvr>
                                    </p:animEffect>
                                  </p:childTnLst>
                                </p:cTn>
                              </p:par>
                              <p:par>
                                <p:cTn id="24" presetID="14" presetClass="entr" presetSubtype="10" fill="hold"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6" dur="500"/>
                                        <p:tgtEl>
                                          <p:spTgt spid="3">
                                            <p:txEl>
                                              <p:pRg st="5" end="5"/>
                                            </p:txEl>
                                          </p:spTgt>
                                        </p:tgtEl>
                                      </p:cBhvr>
                                    </p:animEffect>
                                  </p:childTnLst>
                                </p:cTn>
                              </p:par>
                              <p:par>
                                <p:cTn id="27" presetID="14" presetClass="entr" presetSubtype="10" fill="hold" nodeType="withEffect">
                                  <p:stCondLst>
                                    <p:cond delay="0"/>
                                  </p:stCondLst>
                                  <p:childTnLst>
                                    <p:set>
                                      <p:cBhvr>
                                        <p:cTn id="2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9"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AC373-9B52-45CE-BCF9-7450082C66FB}"/>
              </a:ext>
            </a:extLst>
          </p:cNvPr>
          <p:cNvSpPr>
            <a:spLocks noGrp="1"/>
          </p:cNvSpPr>
          <p:nvPr>
            <p:ph type="title"/>
          </p:nvPr>
        </p:nvSpPr>
        <p:spPr>
          <a:xfrm>
            <a:off x="1869958" y="163790"/>
            <a:ext cx="8452083" cy="792556"/>
          </a:xfrm>
        </p:spPr>
        <p:txBody>
          <a:bodyPr>
            <a:normAutofit fontScale="90000"/>
          </a:bodyPr>
          <a:lstStyle/>
          <a:p>
            <a:r>
              <a:rPr lang="en-GB" dirty="0"/>
              <a:t>Safeguarding discussion form continued</a:t>
            </a:r>
          </a:p>
        </p:txBody>
      </p:sp>
      <p:pic>
        <p:nvPicPr>
          <p:cNvPr id="4" name="Content Placeholder 3">
            <a:extLst>
              <a:ext uri="{FF2B5EF4-FFF2-40B4-BE49-F238E27FC236}">
                <a16:creationId xmlns:a16="http://schemas.microsoft.com/office/drawing/2014/main" id="{132B8877-4457-487F-8EC9-AD694BAFF96E}"/>
              </a:ext>
            </a:extLst>
          </p:cNvPr>
          <p:cNvPicPr>
            <a:picLocks noGrp="1" noChangeAspect="1"/>
          </p:cNvPicPr>
          <p:nvPr>
            <p:ph idx="1"/>
          </p:nvPr>
        </p:nvPicPr>
        <p:blipFill rotWithShape="1">
          <a:blip r:embed="rId2"/>
          <a:srcRect l="23793" t="32462" r="25780" b="15870"/>
          <a:stretch/>
        </p:blipFill>
        <p:spPr>
          <a:xfrm>
            <a:off x="1054919" y="956346"/>
            <a:ext cx="10082159" cy="5810795"/>
          </a:xfrm>
          <a:prstGeom prst="rect">
            <a:avLst/>
          </a:prstGeom>
        </p:spPr>
      </p:pic>
    </p:spTree>
    <p:extLst>
      <p:ext uri="{BB962C8B-B14F-4D97-AF65-F5344CB8AC3E}">
        <p14:creationId xmlns:p14="http://schemas.microsoft.com/office/powerpoint/2010/main" val="23066908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1000"/>
                                        <p:tgtEl>
                                          <p:spTgt spid="4"/>
                                        </p:tgtEl>
                                      </p:cBhvr>
                                    </p:animEffect>
                                    <p:anim calcmode="lin" valueType="num">
                                      <p:cBhvr>
                                        <p:cTn id="13" dur="1000" fill="hold"/>
                                        <p:tgtEl>
                                          <p:spTgt spid="4"/>
                                        </p:tgtEl>
                                        <p:attrNameLst>
                                          <p:attrName>ppt_x</p:attrName>
                                        </p:attrNameLst>
                                      </p:cBhvr>
                                      <p:tavLst>
                                        <p:tav tm="0">
                                          <p:val>
                                            <p:strVal val="#ppt_x"/>
                                          </p:val>
                                        </p:tav>
                                        <p:tav tm="100000">
                                          <p:val>
                                            <p:strVal val="#ppt_x"/>
                                          </p:val>
                                        </p:tav>
                                      </p:tavLst>
                                    </p:anim>
                                    <p:anim calcmode="lin" valueType="num">
                                      <p:cBhvr>
                                        <p:cTn id="14"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FBAF5D-EF87-455C-B1C3-1A324469B82D}"/>
              </a:ext>
            </a:extLst>
          </p:cNvPr>
          <p:cNvSpPr>
            <a:spLocks noGrp="1"/>
          </p:cNvSpPr>
          <p:nvPr>
            <p:ph type="title"/>
          </p:nvPr>
        </p:nvSpPr>
        <p:spPr/>
        <p:txBody>
          <a:bodyPr/>
          <a:lstStyle/>
          <a:p>
            <a:pPr algn="ctr"/>
            <a:r>
              <a:rPr lang="en-GB" dirty="0"/>
              <a:t>Safeguarding Code of Conduct – All Staff</a:t>
            </a:r>
          </a:p>
        </p:txBody>
      </p:sp>
      <p:sp>
        <p:nvSpPr>
          <p:cNvPr id="3" name="Content Placeholder 2">
            <a:extLst>
              <a:ext uri="{FF2B5EF4-FFF2-40B4-BE49-F238E27FC236}">
                <a16:creationId xmlns:a16="http://schemas.microsoft.com/office/drawing/2014/main" id="{241B0D4A-ADE1-4428-84CA-30940E2F7FCF}"/>
              </a:ext>
            </a:extLst>
          </p:cNvPr>
          <p:cNvSpPr>
            <a:spLocks noGrp="1"/>
          </p:cNvSpPr>
          <p:nvPr>
            <p:ph idx="1"/>
          </p:nvPr>
        </p:nvSpPr>
        <p:spPr>
          <a:xfrm>
            <a:off x="838200" y="2281646"/>
            <a:ext cx="10515600" cy="3892730"/>
          </a:xfrm>
        </p:spPr>
        <p:txBody>
          <a:bodyPr/>
          <a:lstStyle/>
          <a:p>
            <a:r>
              <a:rPr lang="en-GB" dirty="0"/>
              <a:t>This code sets out standards of behaviour expected from staff when dealing with vulnerable adults and/or children.</a:t>
            </a:r>
          </a:p>
          <a:p>
            <a:pPr lvl="1"/>
            <a:r>
              <a:rPr lang="en-GB" dirty="0"/>
              <a:t>Although children are not treated at Holy Cross Hospital they are allowed to visit so it is important to ensure they are safe and feel comfortable during the time they are on the premises</a:t>
            </a:r>
          </a:p>
          <a:p>
            <a:pPr lvl="1"/>
            <a:r>
              <a:rPr lang="en-GB" dirty="0"/>
              <a:t>A vulnerable adult may be a patient or a visitor</a:t>
            </a:r>
          </a:p>
        </p:txBody>
      </p:sp>
    </p:spTree>
    <p:extLst>
      <p:ext uri="{BB962C8B-B14F-4D97-AF65-F5344CB8AC3E}">
        <p14:creationId xmlns:p14="http://schemas.microsoft.com/office/powerpoint/2010/main" val="36072350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6ACC63-C412-4D58-9824-4D08DFB16E00}"/>
              </a:ext>
            </a:extLst>
          </p:cNvPr>
          <p:cNvSpPr>
            <a:spLocks noGrp="1"/>
          </p:cNvSpPr>
          <p:nvPr>
            <p:ph type="title"/>
          </p:nvPr>
        </p:nvSpPr>
        <p:spPr>
          <a:xfrm>
            <a:off x="838200" y="365126"/>
            <a:ext cx="10515600" cy="651912"/>
          </a:xfrm>
        </p:spPr>
        <p:txBody>
          <a:bodyPr>
            <a:normAutofit fontScale="90000"/>
          </a:bodyPr>
          <a:lstStyle/>
          <a:p>
            <a:pPr algn="ctr"/>
            <a:r>
              <a:rPr lang="en-GB" dirty="0"/>
              <a:t>Safeguarding Code of Conduct – All Staff Continued</a:t>
            </a:r>
          </a:p>
        </p:txBody>
      </p:sp>
      <p:sp>
        <p:nvSpPr>
          <p:cNvPr id="3" name="Content Placeholder 2">
            <a:extLst>
              <a:ext uri="{FF2B5EF4-FFF2-40B4-BE49-F238E27FC236}">
                <a16:creationId xmlns:a16="http://schemas.microsoft.com/office/drawing/2014/main" id="{EB49E318-2056-432D-BF5B-FB280C52FE9A}"/>
              </a:ext>
            </a:extLst>
          </p:cNvPr>
          <p:cNvSpPr>
            <a:spLocks noGrp="1"/>
          </p:cNvSpPr>
          <p:nvPr>
            <p:ph sz="half" idx="1"/>
          </p:nvPr>
        </p:nvSpPr>
        <p:spPr>
          <a:xfrm>
            <a:off x="466531" y="1362268"/>
            <a:ext cx="5553269" cy="5130605"/>
          </a:xfrm>
        </p:spPr>
        <p:txBody>
          <a:bodyPr>
            <a:normAutofit fontScale="47500" lnSpcReduction="20000"/>
          </a:bodyPr>
          <a:lstStyle/>
          <a:p>
            <a:r>
              <a:rPr lang="en-GB" sz="3300" b="1" dirty="0"/>
              <a:t>Staff must</a:t>
            </a:r>
            <a:r>
              <a:rPr lang="en-GB" sz="3300" dirty="0"/>
              <a:t>: </a:t>
            </a:r>
          </a:p>
          <a:p>
            <a:endParaRPr lang="en-GB" sz="3300" dirty="0"/>
          </a:p>
          <a:p>
            <a:pPr lvl="1"/>
            <a:r>
              <a:rPr lang="en-GB" sz="2900" dirty="0"/>
              <a:t>Respect patients’ right to privacy</a:t>
            </a:r>
          </a:p>
          <a:p>
            <a:pPr lvl="1"/>
            <a:r>
              <a:rPr lang="en-GB" sz="2900" dirty="0"/>
              <a:t>Encourage vulnerable adults and/or visiting children to report attitudes or behaviour they do not like</a:t>
            </a:r>
          </a:p>
          <a:p>
            <a:pPr lvl="1"/>
            <a:r>
              <a:rPr lang="en-GB" sz="2900" dirty="0"/>
              <a:t>Make sure communication with vulnerable adults and children is clear and not open to misinterpretation</a:t>
            </a:r>
          </a:p>
          <a:p>
            <a:pPr lvl="1"/>
            <a:r>
              <a:rPr lang="en-GB" sz="2900" dirty="0"/>
              <a:t>Act with discretion with regards to personal relationships and ensure personal relationships do not affect their role in the hospital</a:t>
            </a:r>
          </a:p>
          <a:p>
            <a:pPr lvl="1"/>
            <a:r>
              <a:rPr lang="en-GB" sz="2900" dirty="0"/>
              <a:t>Declare any pre-existing relationships with a vulnerable adult, visiting child or family member</a:t>
            </a:r>
          </a:p>
          <a:p>
            <a:pPr lvl="1"/>
            <a:r>
              <a:rPr lang="en-GB" sz="2900" dirty="0"/>
              <a:t>Inform their line manager if they find themselves the subject of inappropriate affection or attention from a vulnerable adult, a family member or a visiting child</a:t>
            </a:r>
          </a:p>
          <a:p>
            <a:pPr lvl="1"/>
            <a:r>
              <a:rPr lang="en-GB" sz="2900" dirty="0"/>
              <a:t>Be aware of procedures for reporting concerns or incidents relating the welfare of a vulnerable adult or visiting child including concerns about the actions or behaviour of another member of staff or concerns based on a conversation with a patient or visiting child</a:t>
            </a:r>
          </a:p>
          <a:p>
            <a:pPr lvl="1"/>
            <a:r>
              <a:rPr lang="en-GB" sz="2900" dirty="0"/>
              <a:t>Participate in safeguarding training every year at level 1 for all staff, and clinical staff level 1 and level 2 yearly, with enhanced safeguarding for clinical professionals every 2 years or as instructed by the Safeguarding lead</a:t>
            </a:r>
          </a:p>
          <a:p>
            <a:pPr lvl="1"/>
            <a:r>
              <a:rPr lang="en-GB" sz="2900" dirty="0"/>
              <a:t>Visiting policy</a:t>
            </a:r>
          </a:p>
          <a:p>
            <a:pPr lvl="1"/>
            <a:r>
              <a:rPr lang="en-GB" sz="2900" dirty="0"/>
              <a:t>Public interests disclosure (Whistle blowing) policy</a:t>
            </a:r>
          </a:p>
          <a:p>
            <a:pPr lvl="1"/>
            <a:r>
              <a:rPr lang="en-GB" sz="2900" dirty="0"/>
              <a:t>Learning and development plan</a:t>
            </a:r>
          </a:p>
          <a:p>
            <a:endParaRPr lang="en-GB" dirty="0"/>
          </a:p>
        </p:txBody>
      </p:sp>
      <p:sp>
        <p:nvSpPr>
          <p:cNvPr id="4" name="Content Placeholder 3">
            <a:extLst>
              <a:ext uri="{FF2B5EF4-FFF2-40B4-BE49-F238E27FC236}">
                <a16:creationId xmlns:a16="http://schemas.microsoft.com/office/drawing/2014/main" id="{714F6072-FA92-4BF0-9678-8609B9F68FDB}"/>
              </a:ext>
            </a:extLst>
          </p:cNvPr>
          <p:cNvSpPr>
            <a:spLocks noGrp="1"/>
          </p:cNvSpPr>
          <p:nvPr>
            <p:ph sz="half" idx="2"/>
          </p:nvPr>
        </p:nvSpPr>
        <p:spPr>
          <a:xfrm>
            <a:off x="6172199" y="1362268"/>
            <a:ext cx="5553269" cy="5130605"/>
          </a:xfrm>
        </p:spPr>
        <p:txBody>
          <a:bodyPr>
            <a:normAutofit fontScale="47500" lnSpcReduction="20000"/>
          </a:bodyPr>
          <a:lstStyle/>
          <a:p>
            <a:r>
              <a:rPr lang="en-GB" sz="3300" b="1" dirty="0"/>
              <a:t>Staff must not</a:t>
            </a:r>
            <a:r>
              <a:rPr lang="en-GB" dirty="0"/>
              <a:t>:</a:t>
            </a:r>
          </a:p>
          <a:p>
            <a:endParaRPr lang="en-GB" dirty="0"/>
          </a:p>
          <a:p>
            <a:pPr lvl="1"/>
            <a:r>
              <a:rPr lang="en-GB" sz="2900" dirty="0"/>
              <a:t>Spend excessive amounts of time alone with vulnerable adults or visiting children away from others</a:t>
            </a:r>
          </a:p>
          <a:p>
            <a:pPr lvl="1"/>
            <a:r>
              <a:rPr lang="en-GB" sz="2900" dirty="0"/>
              <a:t>Make any </a:t>
            </a:r>
            <a:r>
              <a:rPr lang="en-GB" sz="2900" b="1" dirty="0"/>
              <a:t>unnecessary </a:t>
            </a:r>
            <a:r>
              <a:rPr lang="en-GB" sz="2900" dirty="0"/>
              <a:t>physical contact with vulnerable adults or visiting children (it is recognised that physical contact with patients is a necessary part of the work of caring for them)</a:t>
            </a:r>
          </a:p>
          <a:p>
            <a:pPr lvl="1"/>
            <a:r>
              <a:rPr lang="en-GB" sz="2900" dirty="0"/>
              <a:t>Do things of a personal nature to a vulnerable adult or visiting child if they can do it themselves</a:t>
            </a:r>
          </a:p>
          <a:p>
            <a:pPr lvl="1"/>
            <a:r>
              <a:rPr lang="en-GB" sz="2900" dirty="0"/>
              <a:t>Initiate or engage in conversations or activities that could be interpreted as sexually provocative</a:t>
            </a:r>
          </a:p>
          <a:p>
            <a:pPr lvl="1"/>
            <a:r>
              <a:rPr lang="en-GB" sz="2900" dirty="0"/>
              <a:t>Use or allow the use of inappropriate language to go unchallenged</a:t>
            </a:r>
          </a:p>
          <a:p>
            <a:pPr lvl="1"/>
            <a:r>
              <a:rPr lang="en-GB" sz="2900" dirty="0"/>
              <a:t>Show favouritism to any one vulnerable adult or visiting child</a:t>
            </a:r>
          </a:p>
          <a:p>
            <a:pPr lvl="1"/>
            <a:r>
              <a:rPr lang="en-GB" sz="2900" dirty="0"/>
              <a:t>Threaten any form of punishment</a:t>
            </a:r>
          </a:p>
          <a:p>
            <a:pPr lvl="1"/>
            <a:r>
              <a:rPr lang="en-GB" sz="2900" dirty="0"/>
              <a:t>Meet vulnerable adults outside of the workplace</a:t>
            </a:r>
          </a:p>
          <a:p>
            <a:pPr lvl="1"/>
            <a:r>
              <a:rPr lang="en-GB" sz="2900" dirty="0"/>
              <a:t>Trivialise or exaggerate any potential vulnerable adult or child abuse issues</a:t>
            </a:r>
          </a:p>
          <a:p>
            <a:pPr lvl="1"/>
            <a:r>
              <a:rPr lang="en-GB" sz="2900" dirty="0"/>
              <a:t>Allow any allegations made by a vulnerable adult or visiting child to go without being reported and addressed</a:t>
            </a:r>
          </a:p>
          <a:p>
            <a:pPr lvl="1"/>
            <a:r>
              <a:rPr lang="en-GB" sz="2900" dirty="0"/>
              <a:t>Make promises to keep any disclosures confidential to relevant authorities</a:t>
            </a:r>
          </a:p>
          <a:p>
            <a:pPr lvl="1"/>
            <a:r>
              <a:rPr lang="en-GB" sz="2900" dirty="0"/>
              <a:t>Start an investigation or question anyone after an allegation or concern has been raised. The facts should be recorded and reported to the Safeguarding Officer </a:t>
            </a:r>
          </a:p>
          <a:p>
            <a:endParaRPr lang="en-GB" dirty="0"/>
          </a:p>
        </p:txBody>
      </p:sp>
    </p:spTree>
    <p:extLst>
      <p:ext uri="{BB962C8B-B14F-4D97-AF65-F5344CB8AC3E}">
        <p14:creationId xmlns:p14="http://schemas.microsoft.com/office/powerpoint/2010/main" val="18839142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2" presetClass="entr" presetSubtype="0"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2"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2"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2"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2"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2"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2"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0" presetID="42"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par>
                                <p:cTn id="55" presetID="42" presetClass="entr" presetSubtype="0" fill="hold" nodeType="withEffect">
                                  <p:stCondLst>
                                    <p:cond delay="0"/>
                                  </p:stCondLst>
                                  <p:childTnLst>
                                    <p:set>
                                      <p:cBhvr>
                                        <p:cTn id="56" dur="1" fill="hold">
                                          <p:stCondLst>
                                            <p:cond delay="0"/>
                                          </p:stCondLst>
                                        </p:cTn>
                                        <p:tgtEl>
                                          <p:spTgt spid="3">
                                            <p:txEl>
                                              <p:pRg st="10" end="10"/>
                                            </p:txEl>
                                          </p:spTgt>
                                        </p:tgtEl>
                                        <p:attrNameLst>
                                          <p:attrName>style.visibility</p:attrName>
                                        </p:attrNameLst>
                                      </p:cBhvr>
                                      <p:to>
                                        <p:strVal val="visible"/>
                                      </p:to>
                                    </p:set>
                                    <p:animEffect transition="in" filter="fade">
                                      <p:cBhvr>
                                        <p:cTn id="57" dur="1000"/>
                                        <p:tgtEl>
                                          <p:spTgt spid="3">
                                            <p:txEl>
                                              <p:pRg st="10" end="10"/>
                                            </p:txEl>
                                          </p:spTgt>
                                        </p:tgtEl>
                                      </p:cBhvr>
                                    </p:animEffect>
                                    <p:anim calcmode="lin" valueType="num">
                                      <p:cBhvr>
                                        <p:cTn id="58"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59" dur="1000" fill="hold"/>
                                        <p:tgtEl>
                                          <p:spTgt spid="3">
                                            <p:txEl>
                                              <p:pRg st="10" end="10"/>
                                            </p:txEl>
                                          </p:spTgt>
                                        </p:tgtEl>
                                        <p:attrNameLst>
                                          <p:attrName>ppt_y</p:attrName>
                                        </p:attrNameLst>
                                      </p:cBhvr>
                                      <p:tavLst>
                                        <p:tav tm="0">
                                          <p:val>
                                            <p:strVal val="#ppt_y+.1"/>
                                          </p:val>
                                        </p:tav>
                                        <p:tav tm="100000">
                                          <p:val>
                                            <p:strVal val="#ppt_y"/>
                                          </p:val>
                                        </p:tav>
                                      </p:tavLst>
                                    </p:anim>
                                  </p:childTnLst>
                                </p:cTn>
                              </p:par>
                              <p:par>
                                <p:cTn id="60" presetID="42" presetClass="entr" presetSubtype="0" fill="hold" nodeType="withEffect">
                                  <p:stCondLst>
                                    <p:cond delay="0"/>
                                  </p:stCondLst>
                                  <p:childTnLst>
                                    <p:set>
                                      <p:cBhvr>
                                        <p:cTn id="61" dur="1" fill="hold">
                                          <p:stCondLst>
                                            <p:cond delay="0"/>
                                          </p:stCondLst>
                                        </p:cTn>
                                        <p:tgtEl>
                                          <p:spTgt spid="3">
                                            <p:txEl>
                                              <p:pRg st="11" end="11"/>
                                            </p:txEl>
                                          </p:spTgt>
                                        </p:tgtEl>
                                        <p:attrNameLst>
                                          <p:attrName>style.visibility</p:attrName>
                                        </p:attrNameLst>
                                      </p:cBhvr>
                                      <p:to>
                                        <p:strVal val="visible"/>
                                      </p:to>
                                    </p:set>
                                    <p:animEffect transition="in" filter="fade">
                                      <p:cBhvr>
                                        <p:cTn id="62" dur="1000"/>
                                        <p:tgtEl>
                                          <p:spTgt spid="3">
                                            <p:txEl>
                                              <p:pRg st="11" end="11"/>
                                            </p:txEl>
                                          </p:spTgt>
                                        </p:tgtEl>
                                      </p:cBhvr>
                                    </p:animEffect>
                                    <p:anim calcmode="lin" valueType="num">
                                      <p:cBhvr>
                                        <p:cTn id="63"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11" end="11"/>
                                            </p:txEl>
                                          </p:spTgt>
                                        </p:tgtEl>
                                        <p:attrNameLst>
                                          <p:attrName>ppt_y</p:attrName>
                                        </p:attrNameLst>
                                      </p:cBhvr>
                                      <p:tavLst>
                                        <p:tav tm="0">
                                          <p:val>
                                            <p:strVal val="#ppt_y+.1"/>
                                          </p:val>
                                        </p:tav>
                                        <p:tav tm="100000">
                                          <p:val>
                                            <p:strVal val="#ppt_y"/>
                                          </p:val>
                                        </p:tav>
                                      </p:tavLst>
                                    </p:anim>
                                  </p:childTnLst>
                                </p:cTn>
                              </p:par>
                              <p:par>
                                <p:cTn id="65" presetID="42" presetClass="entr" presetSubtype="0" fill="hold" nodeType="withEffect">
                                  <p:stCondLst>
                                    <p:cond delay="0"/>
                                  </p:stCondLst>
                                  <p:childTnLst>
                                    <p:set>
                                      <p:cBhvr>
                                        <p:cTn id="66" dur="1" fill="hold">
                                          <p:stCondLst>
                                            <p:cond delay="0"/>
                                          </p:stCondLst>
                                        </p:cTn>
                                        <p:tgtEl>
                                          <p:spTgt spid="3">
                                            <p:txEl>
                                              <p:pRg st="12" end="12"/>
                                            </p:txEl>
                                          </p:spTgt>
                                        </p:tgtEl>
                                        <p:attrNameLst>
                                          <p:attrName>style.visibility</p:attrName>
                                        </p:attrNameLst>
                                      </p:cBhvr>
                                      <p:to>
                                        <p:strVal val="visible"/>
                                      </p:to>
                                    </p:set>
                                    <p:animEffect transition="in" filter="fade">
                                      <p:cBhvr>
                                        <p:cTn id="67" dur="1000"/>
                                        <p:tgtEl>
                                          <p:spTgt spid="3">
                                            <p:txEl>
                                              <p:pRg st="12" end="12"/>
                                            </p:txEl>
                                          </p:spTgt>
                                        </p:tgtEl>
                                      </p:cBhvr>
                                    </p:animEffect>
                                    <p:anim calcmode="lin" valueType="num">
                                      <p:cBhvr>
                                        <p:cTn id="68"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69" dur="1000" fill="hold"/>
                                        <p:tgtEl>
                                          <p:spTgt spid="3">
                                            <p:txEl>
                                              <p:pRg st="12" end="12"/>
                                            </p:txEl>
                                          </p:spTgt>
                                        </p:tgtEl>
                                        <p:attrNameLst>
                                          <p:attrName>ppt_y</p:attrName>
                                        </p:attrNameLst>
                                      </p:cBhvr>
                                      <p:tavLst>
                                        <p:tav tm="0">
                                          <p:val>
                                            <p:strVal val="#ppt_y+.1"/>
                                          </p:val>
                                        </p:tav>
                                        <p:tav tm="100000">
                                          <p:val>
                                            <p:strVal val="#ppt_y"/>
                                          </p:val>
                                        </p:tav>
                                      </p:tavLst>
                                    </p:anim>
                                  </p:childTnLst>
                                </p:cTn>
                              </p:par>
                            </p:childTnLst>
                          </p:cTn>
                        </p:par>
                      </p:childTnLst>
                    </p:cTn>
                  </p:par>
                  <p:par>
                    <p:cTn id="70" fill="hold">
                      <p:stCondLst>
                        <p:cond delay="indefinite"/>
                      </p:stCondLst>
                      <p:childTnLst>
                        <p:par>
                          <p:cTn id="71" fill="hold">
                            <p:stCondLst>
                              <p:cond delay="0"/>
                            </p:stCondLst>
                            <p:childTnLst>
                              <p:par>
                                <p:cTn id="72" presetID="10" presetClass="entr" presetSubtype="0" fill="hold" nodeType="clickEffect">
                                  <p:stCondLst>
                                    <p:cond delay="0"/>
                                  </p:stCondLst>
                                  <p:childTnLst>
                                    <p:set>
                                      <p:cBhvr>
                                        <p:cTn id="73" dur="1" fill="hold">
                                          <p:stCondLst>
                                            <p:cond delay="0"/>
                                          </p:stCondLst>
                                        </p:cTn>
                                        <p:tgtEl>
                                          <p:spTgt spid="4">
                                            <p:txEl>
                                              <p:pRg st="0" end="0"/>
                                            </p:txEl>
                                          </p:spTgt>
                                        </p:tgtEl>
                                        <p:attrNameLst>
                                          <p:attrName>style.visibility</p:attrName>
                                        </p:attrNameLst>
                                      </p:cBhvr>
                                      <p:to>
                                        <p:strVal val="visible"/>
                                      </p:to>
                                    </p:set>
                                    <p:animEffect transition="in" filter="fade">
                                      <p:cBhvr>
                                        <p:cTn id="74" dur="500"/>
                                        <p:tgtEl>
                                          <p:spTgt spid="4">
                                            <p:txEl>
                                              <p:pRg st="0" end="0"/>
                                            </p:txEl>
                                          </p:spTgt>
                                        </p:tgtEl>
                                      </p:cBhvr>
                                    </p:animEffect>
                                  </p:childTnLst>
                                </p:cTn>
                              </p:par>
                            </p:childTnLst>
                          </p:cTn>
                        </p:par>
                      </p:childTnLst>
                    </p:cTn>
                  </p:par>
                  <p:par>
                    <p:cTn id="75" fill="hold">
                      <p:stCondLst>
                        <p:cond delay="indefinite"/>
                      </p:stCondLst>
                      <p:childTnLst>
                        <p:par>
                          <p:cTn id="76" fill="hold">
                            <p:stCondLst>
                              <p:cond delay="0"/>
                            </p:stCondLst>
                            <p:childTnLst>
                              <p:par>
                                <p:cTn id="77" presetID="42" presetClass="entr" presetSubtype="0" fill="hold" nodeType="clickEffect">
                                  <p:stCondLst>
                                    <p:cond delay="0"/>
                                  </p:stCondLst>
                                  <p:childTnLst>
                                    <p:set>
                                      <p:cBhvr>
                                        <p:cTn id="78" dur="1" fill="hold">
                                          <p:stCondLst>
                                            <p:cond delay="0"/>
                                          </p:stCondLst>
                                        </p:cTn>
                                        <p:tgtEl>
                                          <p:spTgt spid="4">
                                            <p:txEl>
                                              <p:pRg st="2" end="2"/>
                                            </p:txEl>
                                          </p:spTgt>
                                        </p:tgtEl>
                                        <p:attrNameLst>
                                          <p:attrName>style.visibility</p:attrName>
                                        </p:attrNameLst>
                                      </p:cBhvr>
                                      <p:to>
                                        <p:strVal val="visible"/>
                                      </p:to>
                                    </p:set>
                                    <p:animEffect transition="in" filter="fade">
                                      <p:cBhvr>
                                        <p:cTn id="79" dur="1000"/>
                                        <p:tgtEl>
                                          <p:spTgt spid="4">
                                            <p:txEl>
                                              <p:pRg st="2" end="2"/>
                                            </p:txEl>
                                          </p:spTgt>
                                        </p:tgtEl>
                                      </p:cBhvr>
                                    </p:animEffect>
                                    <p:anim calcmode="lin" valueType="num">
                                      <p:cBhvr>
                                        <p:cTn id="80"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81" dur="1000" fill="hold"/>
                                        <p:tgtEl>
                                          <p:spTgt spid="4">
                                            <p:txEl>
                                              <p:pRg st="2" end="2"/>
                                            </p:txEl>
                                          </p:spTgt>
                                        </p:tgtEl>
                                        <p:attrNameLst>
                                          <p:attrName>ppt_y</p:attrName>
                                        </p:attrNameLst>
                                      </p:cBhvr>
                                      <p:tavLst>
                                        <p:tav tm="0">
                                          <p:val>
                                            <p:strVal val="#ppt_y+.1"/>
                                          </p:val>
                                        </p:tav>
                                        <p:tav tm="100000">
                                          <p:val>
                                            <p:strVal val="#ppt_y"/>
                                          </p:val>
                                        </p:tav>
                                      </p:tavLst>
                                    </p:anim>
                                  </p:childTnLst>
                                </p:cTn>
                              </p:par>
                              <p:par>
                                <p:cTn id="82" presetID="42" presetClass="entr" presetSubtype="0" fill="hold" nodeType="withEffect">
                                  <p:stCondLst>
                                    <p:cond delay="0"/>
                                  </p:stCondLst>
                                  <p:childTnLst>
                                    <p:set>
                                      <p:cBhvr>
                                        <p:cTn id="83" dur="1" fill="hold">
                                          <p:stCondLst>
                                            <p:cond delay="0"/>
                                          </p:stCondLst>
                                        </p:cTn>
                                        <p:tgtEl>
                                          <p:spTgt spid="4">
                                            <p:txEl>
                                              <p:pRg st="3" end="3"/>
                                            </p:txEl>
                                          </p:spTgt>
                                        </p:tgtEl>
                                        <p:attrNameLst>
                                          <p:attrName>style.visibility</p:attrName>
                                        </p:attrNameLst>
                                      </p:cBhvr>
                                      <p:to>
                                        <p:strVal val="visible"/>
                                      </p:to>
                                    </p:set>
                                    <p:animEffect transition="in" filter="fade">
                                      <p:cBhvr>
                                        <p:cTn id="84" dur="1000"/>
                                        <p:tgtEl>
                                          <p:spTgt spid="4">
                                            <p:txEl>
                                              <p:pRg st="3" end="3"/>
                                            </p:txEl>
                                          </p:spTgt>
                                        </p:tgtEl>
                                      </p:cBhvr>
                                    </p:animEffect>
                                    <p:anim calcmode="lin" valueType="num">
                                      <p:cBhvr>
                                        <p:cTn id="85"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86" dur="1000" fill="hold"/>
                                        <p:tgtEl>
                                          <p:spTgt spid="4">
                                            <p:txEl>
                                              <p:pRg st="3" end="3"/>
                                            </p:txEl>
                                          </p:spTgt>
                                        </p:tgtEl>
                                        <p:attrNameLst>
                                          <p:attrName>ppt_y</p:attrName>
                                        </p:attrNameLst>
                                      </p:cBhvr>
                                      <p:tavLst>
                                        <p:tav tm="0">
                                          <p:val>
                                            <p:strVal val="#ppt_y+.1"/>
                                          </p:val>
                                        </p:tav>
                                        <p:tav tm="100000">
                                          <p:val>
                                            <p:strVal val="#ppt_y"/>
                                          </p:val>
                                        </p:tav>
                                      </p:tavLst>
                                    </p:anim>
                                  </p:childTnLst>
                                </p:cTn>
                              </p:par>
                              <p:par>
                                <p:cTn id="87" presetID="42" presetClass="entr" presetSubtype="0" fill="hold" nodeType="withEffect">
                                  <p:stCondLst>
                                    <p:cond delay="0"/>
                                  </p:stCondLst>
                                  <p:childTnLst>
                                    <p:set>
                                      <p:cBhvr>
                                        <p:cTn id="88" dur="1" fill="hold">
                                          <p:stCondLst>
                                            <p:cond delay="0"/>
                                          </p:stCondLst>
                                        </p:cTn>
                                        <p:tgtEl>
                                          <p:spTgt spid="4">
                                            <p:txEl>
                                              <p:pRg st="4" end="4"/>
                                            </p:txEl>
                                          </p:spTgt>
                                        </p:tgtEl>
                                        <p:attrNameLst>
                                          <p:attrName>style.visibility</p:attrName>
                                        </p:attrNameLst>
                                      </p:cBhvr>
                                      <p:to>
                                        <p:strVal val="visible"/>
                                      </p:to>
                                    </p:set>
                                    <p:animEffect transition="in" filter="fade">
                                      <p:cBhvr>
                                        <p:cTn id="89" dur="1000"/>
                                        <p:tgtEl>
                                          <p:spTgt spid="4">
                                            <p:txEl>
                                              <p:pRg st="4" end="4"/>
                                            </p:txEl>
                                          </p:spTgt>
                                        </p:tgtEl>
                                      </p:cBhvr>
                                    </p:animEffect>
                                    <p:anim calcmode="lin" valueType="num">
                                      <p:cBhvr>
                                        <p:cTn id="9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1" dur="1000" fill="hold"/>
                                        <p:tgtEl>
                                          <p:spTgt spid="4">
                                            <p:txEl>
                                              <p:pRg st="4" end="4"/>
                                            </p:txEl>
                                          </p:spTgt>
                                        </p:tgtEl>
                                        <p:attrNameLst>
                                          <p:attrName>ppt_y</p:attrName>
                                        </p:attrNameLst>
                                      </p:cBhvr>
                                      <p:tavLst>
                                        <p:tav tm="0">
                                          <p:val>
                                            <p:strVal val="#ppt_y+.1"/>
                                          </p:val>
                                        </p:tav>
                                        <p:tav tm="100000">
                                          <p:val>
                                            <p:strVal val="#ppt_y"/>
                                          </p:val>
                                        </p:tav>
                                      </p:tavLst>
                                    </p:anim>
                                  </p:childTnLst>
                                </p:cTn>
                              </p:par>
                              <p:par>
                                <p:cTn id="92" presetID="42" presetClass="entr" presetSubtype="0" fill="hold" nodeType="withEffect">
                                  <p:stCondLst>
                                    <p:cond delay="0"/>
                                  </p:stCondLst>
                                  <p:childTnLst>
                                    <p:set>
                                      <p:cBhvr>
                                        <p:cTn id="93" dur="1" fill="hold">
                                          <p:stCondLst>
                                            <p:cond delay="0"/>
                                          </p:stCondLst>
                                        </p:cTn>
                                        <p:tgtEl>
                                          <p:spTgt spid="4">
                                            <p:txEl>
                                              <p:pRg st="5" end="5"/>
                                            </p:txEl>
                                          </p:spTgt>
                                        </p:tgtEl>
                                        <p:attrNameLst>
                                          <p:attrName>style.visibility</p:attrName>
                                        </p:attrNameLst>
                                      </p:cBhvr>
                                      <p:to>
                                        <p:strVal val="visible"/>
                                      </p:to>
                                    </p:set>
                                    <p:animEffect transition="in" filter="fade">
                                      <p:cBhvr>
                                        <p:cTn id="94" dur="1000"/>
                                        <p:tgtEl>
                                          <p:spTgt spid="4">
                                            <p:txEl>
                                              <p:pRg st="5" end="5"/>
                                            </p:txEl>
                                          </p:spTgt>
                                        </p:tgtEl>
                                      </p:cBhvr>
                                    </p:animEffect>
                                    <p:anim calcmode="lin" valueType="num">
                                      <p:cBhvr>
                                        <p:cTn id="95"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96" dur="1000" fill="hold"/>
                                        <p:tgtEl>
                                          <p:spTgt spid="4">
                                            <p:txEl>
                                              <p:pRg st="5" end="5"/>
                                            </p:txEl>
                                          </p:spTgt>
                                        </p:tgtEl>
                                        <p:attrNameLst>
                                          <p:attrName>ppt_y</p:attrName>
                                        </p:attrNameLst>
                                      </p:cBhvr>
                                      <p:tavLst>
                                        <p:tav tm="0">
                                          <p:val>
                                            <p:strVal val="#ppt_y+.1"/>
                                          </p:val>
                                        </p:tav>
                                        <p:tav tm="100000">
                                          <p:val>
                                            <p:strVal val="#ppt_y"/>
                                          </p:val>
                                        </p:tav>
                                      </p:tavLst>
                                    </p:anim>
                                  </p:childTnLst>
                                </p:cTn>
                              </p:par>
                              <p:par>
                                <p:cTn id="97" presetID="42" presetClass="entr" presetSubtype="0" fill="hold" nodeType="withEffect">
                                  <p:stCondLst>
                                    <p:cond delay="0"/>
                                  </p:stCondLst>
                                  <p:childTnLst>
                                    <p:set>
                                      <p:cBhvr>
                                        <p:cTn id="98" dur="1" fill="hold">
                                          <p:stCondLst>
                                            <p:cond delay="0"/>
                                          </p:stCondLst>
                                        </p:cTn>
                                        <p:tgtEl>
                                          <p:spTgt spid="4">
                                            <p:txEl>
                                              <p:pRg st="6" end="6"/>
                                            </p:txEl>
                                          </p:spTgt>
                                        </p:tgtEl>
                                        <p:attrNameLst>
                                          <p:attrName>style.visibility</p:attrName>
                                        </p:attrNameLst>
                                      </p:cBhvr>
                                      <p:to>
                                        <p:strVal val="visible"/>
                                      </p:to>
                                    </p:set>
                                    <p:animEffect transition="in" filter="fade">
                                      <p:cBhvr>
                                        <p:cTn id="99" dur="1000"/>
                                        <p:tgtEl>
                                          <p:spTgt spid="4">
                                            <p:txEl>
                                              <p:pRg st="6" end="6"/>
                                            </p:txEl>
                                          </p:spTgt>
                                        </p:tgtEl>
                                      </p:cBhvr>
                                    </p:animEffect>
                                    <p:anim calcmode="lin" valueType="num">
                                      <p:cBhvr>
                                        <p:cTn id="100"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1"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02" presetID="42" presetClass="entr" presetSubtype="0" fill="hold" nodeType="withEffect">
                                  <p:stCondLst>
                                    <p:cond delay="0"/>
                                  </p:stCondLst>
                                  <p:childTnLst>
                                    <p:set>
                                      <p:cBhvr>
                                        <p:cTn id="103" dur="1" fill="hold">
                                          <p:stCondLst>
                                            <p:cond delay="0"/>
                                          </p:stCondLst>
                                        </p:cTn>
                                        <p:tgtEl>
                                          <p:spTgt spid="4">
                                            <p:txEl>
                                              <p:pRg st="7" end="7"/>
                                            </p:txEl>
                                          </p:spTgt>
                                        </p:tgtEl>
                                        <p:attrNameLst>
                                          <p:attrName>style.visibility</p:attrName>
                                        </p:attrNameLst>
                                      </p:cBhvr>
                                      <p:to>
                                        <p:strVal val="visible"/>
                                      </p:to>
                                    </p:set>
                                    <p:animEffect transition="in" filter="fade">
                                      <p:cBhvr>
                                        <p:cTn id="104" dur="1000"/>
                                        <p:tgtEl>
                                          <p:spTgt spid="4">
                                            <p:txEl>
                                              <p:pRg st="7" end="7"/>
                                            </p:txEl>
                                          </p:spTgt>
                                        </p:tgtEl>
                                      </p:cBhvr>
                                    </p:animEffect>
                                    <p:anim calcmode="lin" valueType="num">
                                      <p:cBhvr>
                                        <p:cTn id="105"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06"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07" presetID="42" presetClass="entr" presetSubtype="0" fill="hold" nodeType="withEffect">
                                  <p:stCondLst>
                                    <p:cond delay="0"/>
                                  </p:stCondLst>
                                  <p:childTnLst>
                                    <p:set>
                                      <p:cBhvr>
                                        <p:cTn id="108" dur="1" fill="hold">
                                          <p:stCondLst>
                                            <p:cond delay="0"/>
                                          </p:stCondLst>
                                        </p:cTn>
                                        <p:tgtEl>
                                          <p:spTgt spid="4">
                                            <p:txEl>
                                              <p:pRg st="8" end="8"/>
                                            </p:txEl>
                                          </p:spTgt>
                                        </p:tgtEl>
                                        <p:attrNameLst>
                                          <p:attrName>style.visibility</p:attrName>
                                        </p:attrNameLst>
                                      </p:cBhvr>
                                      <p:to>
                                        <p:strVal val="visible"/>
                                      </p:to>
                                    </p:set>
                                    <p:animEffect transition="in" filter="fade">
                                      <p:cBhvr>
                                        <p:cTn id="109" dur="1000"/>
                                        <p:tgtEl>
                                          <p:spTgt spid="4">
                                            <p:txEl>
                                              <p:pRg st="8" end="8"/>
                                            </p:txEl>
                                          </p:spTgt>
                                        </p:tgtEl>
                                      </p:cBhvr>
                                    </p:animEffect>
                                    <p:anim calcmode="lin" valueType="num">
                                      <p:cBhvr>
                                        <p:cTn id="110"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11"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12" presetID="42" presetClass="entr" presetSubtype="0" fill="hold" nodeType="withEffect">
                                  <p:stCondLst>
                                    <p:cond delay="0"/>
                                  </p:stCondLst>
                                  <p:childTnLst>
                                    <p:set>
                                      <p:cBhvr>
                                        <p:cTn id="113" dur="1" fill="hold">
                                          <p:stCondLst>
                                            <p:cond delay="0"/>
                                          </p:stCondLst>
                                        </p:cTn>
                                        <p:tgtEl>
                                          <p:spTgt spid="4">
                                            <p:txEl>
                                              <p:pRg st="9" end="9"/>
                                            </p:txEl>
                                          </p:spTgt>
                                        </p:tgtEl>
                                        <p:attrNameLst>
                                          <p:attrName>style.visibility</p:attrName>
                                        </p:attrNameLst>
                                      </p:cBhvr>
                                      <p:to>
                                        <p:strVal val="visible"/>
                                      </p:to>
                                    </p:set>
                                    <p:animEffect transition="in" filter="fade">
                                      <p:cBhvr>
                                        <p:cTn id="114" dur="1000"/>
                                        <p:tgtEl>
                                          <p:spTgt spid="4">
                                            <p:txEl>
                                              <p:pRg st="9" end="9"/>
                                            </p:txEl>
                                          </p:spTgt>
                                        </p:tgtEl>
                                      </p:cBhvr>
                                    </p:animEffect>
                                    <p:anim calcmode="lin" valueType="num">
                                      <p:cBhvr>
                                        <p:cTn id="115"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16" dur="1000" fill="hold"/>
                                        <p:tgtEl>
                                          <p:spTgt spid="4">
                                            <p:txEl>
                                              <p:pRg st="9" end="9"/>
                                            </p:txEl>
                                          </p:spTgt>
                                        </p:tgtEl>
                                        <p:attrNameLst>
                                          <p:attrName>ppt_y</p:attrName>
                                        </p:attrNameLst>
                                      </p:cBhvr>
                                      <p:tavLst>
                                        <p:tav tm="0">
                                          <p:val>
                                            <p:strVal val="#ppt_y+.1"/>
                                          </p:val>
                                        </p:tav>
                                        <p:tav tm="100000">
                                          <p:val>
                                            <p:strVal val="#ppt_y"/>
                                          </p:val>
                                        </p:tav>
                                      </p:tavLst>
                                    </p:anim>
                                  </p:childTnLst>
                                </p:cTn>
                              </p:par>
                              <p:par>
                                <p:cTn id="117" presetID="42" presetClass="entr" presetSubtype="0" fill="hold" nodeType="withEffect">
                                  <p:stCondLst>
                                    <p:cond delay="0"/>
                                  </p:stCondLst>
                                  <p:childTnLst>
                                    <p:set>
                                      <p:cBhvr>
                                        <p:cTn id="118" dur="1" fill="hold">
                                          <p:stCondLst>
                                            <p:cond delay="0"/>
                                          </p:stCondLst>
                                        </p:cTn>
                                        <p:tgtEl>
                                          <p:spTgt spid="4">
                                            <p:txEl>
                                              <p:pRg st="10" end="10"/>
                                            </p:txEl>
                                          </p:spTgt>
                                        </p:tgtEl>
                                        <p:attrNameLst>
                                          <p:attrName>style.visibility</p:attrName>
                                        </p:attrNameLst>
                                      </p:cBhvr>
                                      <p:to>
                                        <p:strVal val="visible"/>
                                      </p:to>
                                    </p:set>
                                    <p:animEffect transition="in" filter="fade">
                                      <p:cBhvr>
                                        <p:cTn id="119" dur="1000"/>
                                        <p:tgtEl>
                                          <p:spTgt spid="4">
                                            <p:txEl>
                                              <p:pRg st="10" end="10"/>
                                            </p:txEl>
                                          </p:spTgt>
                                        </p:tgtEl>
                                      </p:cBhvr>
                                    </p:animEffect>
                                    <p:anim calcmode="lin" valueType="num">
                                      <p:cBhvr>
                                        <p:cTn id="120"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121"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122" presetID="42" presetClass="entr" presetSubtype="0" fill="hold" nodeType="withEffect">
                                  <p:stCondLst>
                                    <p:cond delay="0"/>
                                  </p:stCondLst>
                                  <p:childTnLst>
                                    <p:set>
                                      <p:cBhvr>
                                        <p:cTn id="123" dur="1" fill="hold">
                                          <p:stCondLst>
                                            <p:cond delay="0"/>
                                          </p:stCondLst>
                                        </p:cTn>
                                        <p:tgtEl>
                                          <p:spTgt spid="4">
                                            <p:txEl>
                                              <p:pRg st="11" end="11"/>
                                            </p:txEl>
                                          </p:spTgt>
                                        </p:tgtEl>
                                        <p:attrNameLst>
                                          <p:attrName>style.visibility</p:attrName>
                                        </p:attrNameLst>
                                      </p:cBhvr>
                                      <p:to>
                                        <p:strVal val="visible"/>
                                      </p:to>
                                    </p:set>
                                    <p:animEffect transition="in" filter="fade">
                                      <p:cBhvr>
                                        <p:cTn id="124" dur="1000"/>
                                        <p:tgtEl>
                                          <p:spTgt spid="4">
                                            <p:txEl>
                                              <p:pRg st="11" end="11"/>
                                            </p:txEl>
                                          </p:spTgt>
                                        </p:tgtEl>
                                      </p:cBhvr>
                                    </p:animEffect>
                                    <p:anim calcmode="lin" valueType="num">
                                      <p:cBhvr>
                                        <p:cTn id="125"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26"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127" presetID="42" presetClass="entr" presetSubtype="0" fill="hold" nodeType="withEffect">
                                  <p:stCondLst>
                                    <p:cond delay="0"/>
                                  </p:stCondLst>
                                  <p:childTnLst>
                                    <p:set>
                                      <p:cBhvr>
                                        <p:cTn id="128" dur="1" fill="hold">
                                          <p:stCondLst>
                                            <p:cond delay="0"/>
                                          </p:stCondLst>
                                        </p:cTn>
                                        <p:tgtEl>
                                          <p:spTgt spid="4">
                                            <p:txEl>
                                              <p:pRg st="12" end="12"/>
                                            </p:txEl>
                                          </p:spTgt>
                                        </p:tgtEl>
                                        <p:attrNameLst>
                                          <p:attrName>style.visibility</p:attrName>
                                        </p:attrNameLst>
                                      </p:cBhvr>
                                      <p:to>
                                        <p:strVal val="visible"/>
                                      </p:to>
                                    </p:set>
                                    <p:animEffect transition="in" filter="fade">
                                      <p:cBhvr>
                                        <p:cTn id="129" dur="1000"/>
                                        <p:tgtEl>
                                          <p:spTgt spid="4">
                                            <p:txEl>
                                              <p:pRg st="12" end="12"/>
                                            </p:txEl>
                                          </p:spTgt>
                                        </p:tgtEl>
                                      </p:cBhvr>
                                    </p:animEffect>
                                    <p:anim calcmode="lin" valueType="num">
                                      <p:cBhvr>
                                        <p:cTn id="130"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131"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132" presetID="42" presetClass="entr" presetSubtype="0" fill="hold" nodeType="withEffect">
                                  <p:stCondLst>
                                    <p:cond delay="0"/>
                                  </p:stCondLst>
                                  <p:childTnLst>
                                    <p:set>
                                      <p:cBhvr>
                                        <p:cTn id="133" dur="1" fill="hold">
                                          <p:stCondLst>
                                            <p:cond delay="0"/>
                                          </p:stCondLst>
                                        </p:cTn>
                                        <p:tgtEl>
                                          <p:spTgt spid="4">
                                            <p:txEl>
                                              <p:pRg st="13" end="13"/>
                                            </p:txEl>
                                          </p:spTgt>
                                        </p:tgtEl>
                                        <p:attrNameLst>
                                          <p:attrName>style.visibility</p:attrName>
                                        </p:attrNameLst>
                                      </p:cBhvr>
                                      <p:to>
                                        <p:strVal val="visible"/>
                                      </p:to>
                                    </p:set>
                                    <p:animEffect transition="in" filter="fade">
                                      <p:cBhvr>
                                        <p:cTn id="134" dur="1000"/>
                                        <p:tgtEl>
                                          <p:spTgt spid="4">
                                            <p:txEl>
                                              <p:pRg st="13" end="13"/>
                                            </p:txEl>
                                          </p:spTgt>
                                        </p:tgtEl>
                                      </p:cBhvr>
                                    </p:animEffect>
                                    <p:anim calcmode="lin" valueType="num">
                                      <p:cBhvr>
                                        <p:cTn id="135"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136"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90B9DE-B257-442B-90C4-C4A3F6C9E196}"/>
              </a:ext>
            </a:extLst>
          </p:cNvPr>
          <p:cNvSpPr>
            <a:spLocks noGrp="1"/>
          </p:cNvSpPr>
          <p:nvPr>
            <p:ph type="title"/>
          </p:nvPr>
        </p:nvSpPr>
        <p:spPr/>
        <p:txBody>
          <a:bodyPr/>
          <a:lstStyle/>
          <a:p>
            <a:pPr algn="ctr"/>
            <a:r>
              <a:rPr lang="en-GB" dirty="0"/>
              <a:t>Safeguarding Code of Conduct - Volunteers</a:t>
            </a:r>
          </a:p>
        </p:txBody>
      </p:sp>
      <p:sp>
        <p:nvSpPr>
          <p:cNvPr id="3" name="Content Placeholder 2">
            <a:extLst>
              <a:ext uri="{FF2B5EF4-FFF2-40B4-BE49-F238E27FC236}">
                <a16:creationId xmlns:a16="http://schemas.microsoft.com/office/drawing/2014/main" id="{70078430-B18F-45E5-AE57-A533BFBA98E9}"/>
              </a:ext>
            </a:extLst>
          </p:cNvPr>
          <p:cNvSpPr>
            <a:spLocks noGrp="1"/>
          </p:cNvSpPr>
          <p:nvPr>
            <p:ph idx="1"/>
          </p:nvPr>
        </p:nvSpPr>
        <p:spPr>
          <a:xfrm>
            <a:off x="838200" y="2342605"/>
            <a:ext cx="10515600" cy="2699657"/>
          </a:xfrm>
        </p:spPr>
        <p:txBody>
          <a:bodyPr/>
          <a:lstStyle/>
          <a:p>
            <a:r>
              <a:rPr lang="en-GB" dirty="0"/>
              <a:t>This code sets out standards of behaviour expected from volunteers when dealing with vulnerable adults and/or children</a:t>
            </a:r>
          </a:p>
          <a:p>
            <a:pPr lvl="1"/>
            <a:r>
              <a:rPr lang="en-GB" dirty="0"/>
              <a:t>Although children are not treated at Holy Cross Hospital they are allowed to visit so it is important to ensure they are safe during the time they or on the premises</a:t>
            </a:r>
          </a:p>
          <a:p>
            <a:pPr lvl="1"/>
            <a:r>
              <a:rPr lang="en-GB" dirty="0"/>
              <a:t>A vulnerable adult may be a patient or a visitor</a:t>
            </a:r>
          </a:p>
          <a:p>
            <a:endParaRPr lang="en-GB" dirty="0"/>
          </a:p>
        </p:txBody>
      </p:sp>
    </p:spTree>
    <p:extLst>
      <p:ext uri="{BB962C8B-B14F-4D97-AF65-F5344CB8AC3E}">
        <p14:creationId xmlns:p14="http://schemas.microsoft.com/office/powerpoint/2010/main" val="161430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fade">
                                      <p:cBhvr>
                                        <p:cTn id="19" dur="1000"/>
                                        <p:tgtEl>
                                          <p:spTgt spid="3">
                                            <p:txEl>
                                              <p:pRg st="1" end="1"/>
                                            </p:txEl>
                                          </p:spTgt>
                                        </p:tgtEl>
                                      </p:cBhvr>
                                    </p:animEffect>
                                    <p:anim calcmode="lin" valueType="num">
                                      <p:cBhvr>
                                        <p:cTn id="2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2" end="2"/>
                                            </p:txEl>
                                          </p:spTgt>
                                        </p:tgtEl>
                                        <p:attrNameLst>
                                          <p:attrName>style.visibility</p:attrName>
                                        </p:attrNameLst>
                                      </p:cBhvr>
                                      <p:to>
                                        <p:strVal val="visible"/>
                                      </p:to>
                                    </p:set>
                                    <p:animEffect transition="in" filter="fade">
                                      <p:cBhvr>
                                        <p:cTn id="26" dur="1000"/>
                                        <p:tgtEl>
                                          <p:spTgt spid="3">
                                            <p:txEl>
                                              <p:pRg st="2" end="2"/>
                                            </p:txEl>
                                          </p:spTgt>
                                        </p:tgtEl>
                                      </p:cBhvr>
                                    </p:animEffect>
                                    <p:anim calcmode="lin" valueType="num">
                                      <p:cBhvr>
                                        <p:cTn id="27"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AFE97C-5746-467C-85FC-C9EC18E4C350}"/>
              </a:ext>
            </a:extLst>
          </p:cNvPr>
          <p:cNvSpPr>
            <a:spLocks noGrp="1"/>
          </p:cNvSpPr>
          <p:nvPr>
            <p:ph type="title"/>
          </p:nvPr>
        </p:nvSpPr>
        <p:spPr/>
        <p:txBody>
          <a:bodyPr/>
          <a:lstStyle/>
          <a:p>
            <a:r>
              <a:rPr lang="en-GB" dirty="0"/>
              <a:t>Safeguarding Code of Conduct - Volunteers</a:t>
            </a:r>
          </a:p>
        </p:txBody>
      </p:sp>
      <p:sp>
        <p:nvSpPr>
          <p:cNvPr id="3" name="Content Placeholder 2">
            <a:extLst>
              <a:ext uri="{FF2B5EF4-FFF2-40B4-BE49-F238E27FC236}">
                <a16:creationId xmlns:a16="http://schemas.microsoft.com/office/drawing/2014/main" id="{0AAEFBB4-61F2-4CC9-BC08-35BCA158B5D2}"/>
              </a:ext>
            </a:extLst>
          </p:cNvPr>
          <p:cNvSpPr>
            <a:spLocks noGrp="1"/>
          </p:cNvSpPr>
          <p:nvPr>
            <p:ph sz="half" idx="1"/>
          </p:nvPr>
        </p:nvSpPr>
        <p:spPr>
          <a:xfrm>
            <a:off x="382555" y="1380930"/>
            <a:ext cx="5637245" cy="5178489"/>
          </a:xfrm>
        </p:spPr>
        <p:txBody>
          <a:bodyPr>
            <a:normAutofit fontScale="62500" lnSpcReduction="20000"/>
          </a:bodyPr>
          <a:lstStyle/>
          <a:p>
            <a:r>
              <a:rPr lang="en-GB" sz="2900" b="1" dirty="0"/>
              <a:t>Volunteers must:</a:t>
            </a:r>
          </a:p>
          <a:p>
            <a:endParaRPr lang="en-GB" sz="2900" b="1" dirty="0"/>
          </a:p>
          <a:p>
            <a:pPr lvl="1"/>
            <a:r>
              <a:rPr lang="en-GB" dirty="0"/>
              <a:t>Respect patients’ right to privacy</a:t>
            </a:r>
          </a:p>
          <a:p>
            <a:pPr lvl="1"/>
            <a:r>
              <a:rPr lang="en-GB" dirty="0"/>
              <a:t>Encourage vulnerable adults and/or visiting children to report attitudes or behaviour they do not like</a:t>
            </a:r>
          </a:p>
          <a:p>
            <a:pPr lvl="1"/>
            <a:r>
              <a:rPr lang="en-GB" dirty="0"/>
              <a:t>Act with discretion with regards to personal relationships and ensure personal relationships do not affect their role in the hospital</a:t>
            </a:r>
          </a:p>
          <a:p>
            <a:pPr lvl="1"/>
            <a:r>
              <a:rPr lang="en-GB" dirty="0"/>
              <a:t>Declare any pre-existing relationships with a vulnerable adult or family member</a:t>
            </a:r>
          </a:p>
          <a:p>
            <a:pPr lvl="1"/>
            <a:r>
              <a:rPr lang="en-GB" dirty="0"/>
              <a:t>Inform the Social Activities Co-ordinator or Director of Clinical Services if they find they are the subject of inappropriate affection or attention from a vulnerable adult, a family member or a visiting child</a:t>
            </a:r>
          </a:p>
          <a:p>
            <a:pPr lvl="1"/>
            <a:r>
              <a:rPr lang="en-GB" dirty="0"/>
              <a:t>Be aware of procedures for reporting concerns or incidents relating the welfare of a vulnerable adult or visiting child including concerns about the actions or behaviour of another member of staff or concerns based on a conversation with a patient or visiting child</a:t>
            </a:r>
          </a:p>
          <a:p>
            <a:pPr lvl="1"/>
            <a:r>
              <a:rPr lang="en-GB" dirty="0"/>
              <a:t>Participate in safeguarding training every 3 years</a:t>
            </a:r>
            <a:r>
              <a:rPr lang="en-GB" dirty="0">
                <a:effectLst/>
              </a:rPr>
              <a:t> </a:t>
            </a:r>
            <a:r>
              <a:rPr lang="en-GB" dirty="0"/>
              <a:t>Visiting policy</a:t>
            </a:r>
          </a:p>
          <a:p>
            <a:pPr lvl="1"/>
            <a:r>
              <a:rPr lang="en-GB" dirty="0"/>
              <a:t>Public interests disclosure (Whistle blowing) policy</a:t>
            </a:r>
          </a:p>
          <a:p>
            <a:endParaRPr lang="en-GB" dirty="0"/>
          </a:p>
        </p:txBody>
      </p:sp>
      <p:sp>
        <p:nvSpPr>
          <p:cNvPr id="4" name="Content Placeholder 3">
            <a:extLst>
              <a:ext uri="{FF2B5EF4-FFF2-40B4-BE49-F238E27FC236}">
                <a16:creationId xmlns:a16="http://schemas.microsoft.com/office/drawing/2014/main" id="{5133B425-F4D5-4294-9A01-61461790D2A8}"/>
              </a:ext>
            </a:extLst>
          </p:cNvPr>
          <p:cNvSpPr>
            <a:spLocks noGrp="1"/>
          </p:cNvSpPr>
          <p:nvPr>
            <p:ph sz="half" idx="2"/>
          </p:nvPr>
        </p:nvSpPr>
        <p:spPr>
          <a:xfrm>
            <a:off x="6172199" y="1380930"/>
            <a:ext cx="5854959" cy="5178489"/>
          </a:xfrm>
        </p:spPr>
        <p:txBody>
          <a:bodyPr>
            <a:normAutofit fontScale="62500" lnSpcReduction="20000"/>
          </a:bodyPr>
          <a:lstStyle/>
          <a:p>
            <a:r>
              <a:rPr lang="en-GB" b="1" dirty="0"/>
              <a:t>Volunteers must not:</a:t>
            </a:r>
          </a:p>
          <a:p>
            <a:pPr marL="0" indent="0">
              <a:buNone/>
            </a:pPr>
            <a:endParaRPr lang="en-GB" b="1" dirty="0"/>
          </a:p>
          <a:p>
            <a:pPr lvl="1"/>
            <a:r>
              <a:rPr lang="en-GB" dirty="0"/>
              <a:t>Spend excessive amounts of time alone with vulnerable adults or visiting children away from others</a:t>
            </a:r>
          </a:p>
          <a:p>
            <a:pPr lvl="1"/>
            <a:r>
              <a:rPr lang="en-GB" dirty="0"/>
              <a:t>Make any </a:t>
            </a:r>
            <a:r>
              <a:rPr lang="en-GB" b="1" dirty="0"/>
              <a:t>unnecessary </a:t>
            </a:r>
            <a:r>
              <a:rPr lang="en-GB" dirty="0"/>
              <a:t>physical contact with vulnerable adults or visiting children</a:t>
            </a:r>
          </a:p>
          <a:p>
            <a:pPr lvl="1"/>
            <a:r>
              <a:rPr lang="en-GB" dirty="0"/>
              <a:t>Do things of a personal nature to a vulnerable adult or visiting child if they can do it themselves</a:t>
            </a:r>
          </a:p>
          <a:p>
            <a:pPr lvl="1"/>
            <a:r>
              <a:rPr lang="en-GB" dirty="0"/>
              <a:t>Initiate or engage in conversations or activities that could be interpreted as sexually provocative</a:t>
            </a:r>
          </a:p>
          <a:p>
            <a:pPr lvl="1"/>
            <a:r>
              <a:rPr lang="en-GB" dirty="0"/>
              <a:t>Use or allow the use of inappropriate language to go unchallenged</a:t>
            </a:r>
          </a:p>
          <a:p>
            <a:pPr lvl="1"/>
            <a:r>
              <a:rPr lang="en-GB" dirty="0"/>
              <a:t>Show favouritism to any one vulnerable adult or visiting child</a:t>
            </a:r>
          </a:p>
          <a:p>
            <a:pPr lvl="1"/>
            <a:r>
              <a:rPr lang="en-GB" dirty="0"/>
              <a:t>Threaten any form of punishment</a:t>
            </a:r>
          </a:p>
          <a:p>
            <a:pPr lvl="1"/>
            <a:r>
              <a:rPr lang="en-GB" dirty="0"/>
              <a:t>Meet vulnerable adults outside of the workplace</a:t>
            </a:r>
          </a:p>
          <a:p>
            <a:pPr lvl="1"/>
            <a:r>
              <a:rPr lang="en-GB" dirty="0"/>
              <a:t>Trivialise or exaggerate any potential vulnerable adult or child abuse issues</a:t>
            </a:r>
          </a:p>
          <a:p>
            <a:pPr lvl="1"/>
            <a:r>
              <a:rPr lang="en-GB" dirty="0"/>
              <a:t>Allow any allegations made by a vulnerable adult or visiting child to go without being reported and addressed</a:t>
            </a:r>
          </a:p>
          <a:p>
            <a:pPr lvl="1"/>
            <a:r>
              <a:rPr lang="en-GB" dirty="0"/>
              <a:t>Make promises to keep any disclosures confidential to relevant authorities</a:t>
            </a:r>
          </a:p>
          <a:p>
            <a:pPr lvl="1"/>
            <a:r>
              <a:rPr lang="en-GB" dirty="0"/>
              <a:t>Start an investigation or question anyone after an allegation or concern has been raised. The facts should be recorded and reported to the Social Activities Co-ordinator or Director of Clinical Services  </a:t>
            </a:r>
          </a:p>
          <a:p>
            <a:endParaRPr lang="en-GB" dirty="0"/>
          </a:p>
        </p:txBody>
      </p:sp>
    </p:spTree>
    <p:extLst>
      <p:ext uri="{BB962C8B-B14F-4D97-AF65-F5344CB8AC3E}">
        <p14:creationId xmlns:p14="http://schemas.microsoft.com/office/powerpoint/2010/main" val="2210449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1000"/>
                                        <p:tgtEl>
                                          <p:spTgt spid="3">
                                            <p:txEl>
                                              <p:pRg st="0" end="0"/>
                                            </p:txEl>
                                          </p:spTgt>
                                        </p:tgtEl>
                                      </p:cBhvr>
                                    </p:animEffect>
                                    <p:anim calcmode="lin" valueType="num">
                                      <p:cBhvr>
                                        <p:cTn id="13"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fade">
                                      <p:cBhvr>
                                        <p:cTn id="29" dur="1000"/>
                                        <p:tgtEl>
                                          <p:spTgt spid="3">
                                            <p:txEl>
                                              <p:pRg st="4" end="4"/>
                                            </p:txEl>
                                          </p:spTgt>
                                        </p:tgtEl>
                                      </p:cBhvr>
                                    </p:animEffect>
                                    <p:anim calcmode="lin" valueType="num">
                                      <p:cBhvr>
                                        <p:cTn id="3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5" end="5"/>
                                            </p:txEl>
                                          </p:spTgt>
                                        </p:tgtEl>
                                        <p:attrNameLst>
                                          <p:attrName>style.visibility</p:attrName>
                                        </p:attrNameLst>
                                      </p:cBhvr>
                                      <p:to>
                                        <p:strVal val="visible"/>
                                      </p:to>
                                    </p:set>
                                    <p:animEffect transition="in" filter="fade">
                                      <p:cBhvr>
                                        <p:cTn id="34" dur="1000"/>
                                        <p:tgtEl>
                                          <p:spTgt spid="3">
                                            <p:txEl>
                                              <p:pRg st="5" end="5"/>
                                            </p:txEl>
                                          </p:spTgt>
                                        </p:tgtEl>
                                      </p:cBhvr>
                                    </p:animEffect>
                                    <p:anim calcmode="lin" valueType="num">
                                      <p:cBhvr>
                                        <p:cTn id="3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fade">
                                      <p:cBhvr>
                                        <p:cTn id="39" dur="1000"/>
                                        <p:tgtEl>
                                          <p:spTgt spid="3">
                                            <p:txEl>
                                              <p:pRg st="6" end="6"/>
                                            </p:txEl>
                                          </p:spTgt>
                                        </p:tgtEl>
                                      </p:cBhvr>
                                    </p:animEffect>
                                    <p:anim calcmode="lin" valueType="num">
                                      <p:cBhvr>
                                        <p:cTn id="40"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7" end="7"/>
                                            </p:txEl>
                                          </p:spTgt>
                                        </p:tgtEl>
                                        <p:attrNameLst>
                                          <p:attrName>style.visibility</p:attrName>
                                        </p:attrNameLst>
                                      </p:cBhvr>
                                      <p:to>
                                        <p:strVal val="visible"/>
                                      </p:to>
                                    </p:set>
                                    <p:animEffect transition="in" filter="fade">
                                      <p:cBhvr>
                                        <p:cTn id="44" dur="1000"/>
                                        <p:tgtEl>
                                          <p:spTgt spid="3">
                                            <p:txEl>
                                              <p:pRg st="7" end="7"/>
                                            </p:txEl>
                                          </p:spTgt>
                                        </p:tgtEl>
                                      </p:cBhvr>
                                    </p:animEffect>
                                    <p:anim calcmode="lin" valueType="num">
                                      <p:cBhvr>
                                        <p:cTn id="45"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8" end="8"/>
                                            </p:txEl>
                                          </p:spTgt>
                                        </p:tgtEl>
                                        <p:attrNameLst>
                                          <p:attrName>style.visibility</p:attrName>
                                        </p:attrNameLst>
                                      </p:cBhvr>
                                      <p:to>
                                        <p:strVal val="visible"/>
                                      </p:to>
                                    </p:set>
                                    <p:animEffect transition="in" filter="fade">
                                      <p:cBhvr>
                                        <p:cTn id="49" dur="1000"/>
                                        <p:tgtEl>
                                          <p:spTgt spid="3">
                                            <p:txEl>
                                              <p:pRg st="8" end="8"/>
                                            </p:txEl>
                                          </p:spTgt>
                                        </p:tgtEl>
                                      </p:cBhvr>
                                    </p:animEffect>
                                    <p:anim calcmode="lin" valueType="num">
                                      <p:cBhvr>
                                        <p:cTn id="50"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8" end="8"/>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9" end="9"/>
                                            </p:txEl>
                                          </p:spTgt>
                                        </p:tgtEl>
                                        <p:attrNameLst>
                                          <p:attrName>style.visibility</p:attrName>
                                        </p:attrNameLst>
                                      </p:cBhvr>
                                      <p:to>
                                        <p:strVal val="visible"/>
                                      </p:to>
                                    </p:set>
                                    <p:animEffect transition="in" filter="fade">
                                      <p:cBhvr>
                                        <p:cTn id="54" dur="1000"/>
                                        <p:tgtEl>
                                          <p:spTgt spid="3">
                                            <p:txEl>
                                              <p:pRg st="9" end="9"/>
                                            </p:txEl>
                                          </p:spTgt>
                                        </p:tgtEl>
                                      </p:cBhvr>
                                    </p:animEffect>
                                    <p:anim calcmode="lin" valueType="num">
                                      <p:cBhvr>
                                        <p:cTn id="55"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nodeType="clickEffect">
                                  <p:stCondLst>
                                    <p:cond delay="0"/>
                                  </p:stCondLst>
                                  <p:childTnLst>
                                    <p:set>
                                      <p:cBhvr>
                                        <p:cTn id="60" dur="1" fill="hold">
                                          <p:stCondLst>
                                            <p:cond delay="0"/>
                                          </p:stCondLst>
                                        </p:cTn>
                                        <p:tgtEl>
                                          <p:spTgt spid="4">
                                            <p:txEl>
                                              <p:pRg st="0" end="0"/>
                                            </p:txEl>
                                          </p:spTgt>
                                        </p:tgtEl>
                                        <p:attrNameLst>
                                          <p:attrName>style.visibility</p:attrName>
                                        </p:attrNameLst>
                                      </p:cBhvr>
                                      <p:to>
                                        <p:strVal val="visible"/>
                                      </p:to>
                                    </p:set>
                                    <p:animEffect transition="in" filter="fade">
                                      <p:cBhvr>
                                        <p:cTn id="61" dur="500"/>
                                        <p:tgtEl>
                                          <p:spTgt spid="4">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42" presetClass="entr" presetSubtype="0" fill="hold" nodeType="clickEffect">
                                  <p:stCondLst>
                                    <p:cond delay="0"/>
                                  </p:stCondLst>
                                  <p:childTnLst>
                                    <p:set>
                                      <p:cBhvr>
                                        <p:cTn id="65" dur="1" fill="hold">
                                          <p:stCondLst>
                                            <p:cond delay="0"/>
                                          </p:stCondLst>
                                        </p:cTn>
                                        <p:tgtEl>
                                          <p:spTgt spid="4">
                                            <p:txEl>
                                              <p:pRg st="2" end="2"/>
                                            </p:txEl>
                                          </p:spTgt>
                                        </p:tgtEl>
                                        <p:attrNameLst>
                                          <p:attrName>style.visibility</p:attrName>
                                        </p:attrNameLst>
                                      </p:cBhvr>
                                      <p:to>
                                        <p:strVal val="visible"/>
                                      </p:to>
                                    </p:set>
                                    <p:animEffect transition="in" filter="fade">
                                      <p:cBhvr>
                                        <p:cTn id="66" dur="1000"/>
                                        <p:tgtEl>
                                          <p:spTgt spid="4">
                                            <p:txEl>
                                              <p:pRg st="2" end="2"/>
                                            </p:txEl>
                                          </p:spTgt>
                                        </p:tgtEl>
                                      </p:cBhvr>
                                    </p:animEffect>
                                    <p:anim calcmode="lin" valueType="num">
                                      <p:cBhvr>
                                        <p:cTn id="67"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68" dur="1000" fill="hold"/>
                                        <p:tgtEl>
                                          <p:spTgt spid="4">
                                            <p:txEl>
                                              <p:pRg st="2" end="2"/>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4">
                                            <p:txEl>
                                              <p:pRg st="3" end="3"/>
                                            </p:txEl>
                                          </p:spTgt>
                                        </p:tgtEl>
                                        <p:attrNameLst>
                                          <p:attrName>style.visibility</p:attrName>
                                        </p:attrNameLst>
                                      </p:cBhvr>
                                      <p:to>
                                        <p:strVal val="visible"/>
                                      </p:to>
                                    </p:set>
                                    <p:animEffect transition="in" filter="fade">
                                      <p:cBhvr>
                                        <p:cTn id="71" dur="1000"/>
                                        <p:tgtEl>
                                          <p:spTgt spid="4">
                                            <p:txEl>
                                              <p:pRg st="3" end="3"/>
                                            </p:txEl>
                                          </p:spTgt>
                                        </p:tgtEl>
                                      </p:cBhvr>
                                    </p:animEffect>
                                    <p:anim calcmode="lin" valueType="num">
                                      <p:cBhvr>
                                        <p:cTn id="72"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73" dur="1000" fill="hold"/>
                                        <p:tgtEl>
                                          <p:spTgt spid="4">
                                            <p:txEl>
                                              <p:pRg st="3" end="3"/>
                                            </p:txEl>
                                          </p:spTgt>
                                        </p:tgtEl>
                                        <p:attrNameLst>
                                          <p:attrName>ppt_y</p:attrName>
                                        </p:attrNameLst>
                                      </p:cBhvr>
                                      <p:tavLst>
                                        <p:tav tm="0">
                                          <p:val>
                                            <p:strVal val="#ppt_y+.1"/>
                                          </p:val>
                                        </p:tav>
                                        <p:tav tm="100000">
                                          <p:val>
                                            <p:strVal val="#ppt_y"/>
                                          </p:val>
                                        </p:tav>
                                      </p:tavLst>
                                    </p:anim>
                                  </p:childTnLst>
                                </p:cTn>
                              </p:par>
                              <p:par>
                                <p:cTn id="74" presetID="42" presetClass="entr" presetSubtype="0" fill="hold" nodeType="withEffect">
                                  <p:stCondLst>
                                    <p:cond delay="0"/>
                                  </p:stCondLst>
                                  <p:childTnLst>
                                    <p:set>
                                      <p:cBhvr>
                                        <p:cTn id="75" dur="1" fill="hold">
                                          <p:stCondLst>
                                            <p:cond delay="0"/>
                                          </p:stCondLst>
                                        </p:cTn>
                                        <p:tgtEl>
                                          <p:spTgt spid="4">
                                            <p:txEl>
                                              <p:pRg st="4" end="4"/>
                                            </p:txEl>
                                          </p:spTgt>
                                        </p:tgtEl>
                                        <p:attrNameLst>
                                          <p:attrName>style.visibility</p:attrName>
                                        </p:attrNameLst>
                                      </p:cBhvr>
                                      <p:to>
                                        <p:strVal val="visible"/>
                                      </p:to>
                                    </p:set>
                                    <p:animEffect transition="in" filter="fade">
                                      <p:cBhvr>
                                        <p:cTn id="76" dur="1000"/>
                                        <p:tgtEl>
                                          <p:spTgt spid="4">
                                            <p:txEl>
                                              <p:pRg st="4" end="4"/>
                                            </p:txEl>
                                          </p:spTgt>
                                        </p:tgtEl>
                                      </p:cBhvr>
                                    </p:animEffect>
                                    <p:anim calcmode="lin" valueType="num">
                                      <p:cBhvr>
                                        <p:cTn id="77"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78" dur="1000" fill="hold"/>
                                        <p:tgtEl>
                                          <p:spTgt spid="4">
                                            <p:txEl>
                                              <p:pRg st="4" end="4"/>
                                            </p:txEl>
                                          </p:spTgt>
                                        </p:tgtEl>
                                        <p:attrNameLst>
                                          <p:attrName>ppt_y</p:attrName>
                                        </p:attrNameLst>
                                      </p:cBhvr>
                                      <p:tavLst>
                                        <p:tav tm="0">
                                          <p:val>
                                            <p:strVal val="#ppt_y+.1"/>
                                          </p:val>
                                        </p:tav>
                                        <p:tav tm="100000">
                                          <p:val>
                                            <p:strVal val="#ppt_y"/>
                                          </p:val>
                                        </p:tav>
                                      </p:tavLst>
                                    </p:anim>
                                  </p:childTnLst>
                                </p:cTn>
                              </p:par>
                              <p:par>
                                <p:cTn id="79" presetID="42" presetClass="entr" presetSubtype="0" fill="hold" nodeType="withEffect">
                                  <p:stCondLst>
                                    <p:cond delay="0"/>
                                  </p:stCondLst>
                                  <p:childTnLst>
                                    <p:set>
                                      <p:cBhvr>
                                        <p:cTn id="80" dur="1" fill="hold">
                                          <p:stCondLst>
                                            <p:cond delay="0"/>
                                          </p:stCondLst>
                                        </p:cTn>
                                        <p:tgtEl>
                                          <p:spTgt spid="4">
                                            <p:txEl>
                                              <p:pRg st="5" end="5"/>
                                            </p:txEl>
                                          </p:spTgt>
                                        </p:tgtEl>
                                        <p:attrNameLst>
                                          <p:attrName>style.visibility</p:attrName>
                                        </p:attrNameLst>
                                      </p:cBhvr>
                                      <p:to>
                                        <p:strVal val="visible"/>
                                      </p:to>
                                    </p:set>
                                    <p:animEffect transition="in" filter="fade">
                                      <p:cBhvr>
                                        <p:cTn id="81" dur="1000"/>
                                        <p:tgtEl>
                                          <p:spTgt spid="4">
                                            <p:txEl>
                                              <p:pRg st="5" end="5"/>
                                            </p:txEl>
                                          </p:spTgt>
                                        </p:tgtEl>
                                      </p:cBhvr>
                                    </p:animEffect>
                                    <p:anim calcmode="lin" valueType="num">
                                      <p:cBhvr>
                                        <p:cTn id="82"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83" dur="1000" fill="hold"/>
                                        <p:tgtEl>
                                          <p:spTgt spid="4">
                                            <p:txEl>
                                              <p:pRg st="5" end="5"/>
                                            </p:txEl>
                                          </p:spTgt>
                                        </p:tgtEl>
                                        <p:attrNameLst>
                                          <p:attrName>ppt_y</p:attrName>
                                        </p:attrNameLst>
                                      </p:cBhvr>
                                      <p:tavLst>
                                        <p:tav tm="0">
                                          <p:val>
                                            <p:strVal val="#ppt_y+.1"/>
                                          </p:val>
                                        </p:tav>
                                        <p:tav tm="100000">
                                          <p:val>
                                            <p:strVal val="#ppt_y"/>
                                          </p:val>
                                        </p:tav>
                                      </p:tavLst>
                                    </p:anim>
                                  </p:childTnLst>
                                </p:cTn>
                              </p:par>
                              <p:par>
                                <p:cTn id="84" presetID="42" presetClass="entr" presetSubtype="0" fill="hold" nodeType="withEffect">
                                  <p:stCondLst>
                                    <p:cond delay="0"/>
                                  </p:stCondLst>
                                  <p:childTnLst>
                                    <p:set>
                                      <p:cBhvr>
                                        <p:cTn id="85" dur="1" fill="hold">
                                          <p:stCondLst>
                                            <p:cond delay="0"/>
                                          </p:stCondLst>
                                        </p:cTn>
                                        <p:tgtEl>
                                          <p:spTgt spid="4">
                                            <p:txEl>
                                              <p:pRg st="6" end="6"/>
                                            </p:txEl>
                                          </p:spTgt>
                                        </p:tgtEl>
                                        <p:attrNameLst>
                                          <p:attrName>style.visibility</p:attrName>
                                        </p:attrNameLst>
                                      </p:cBhvr>
                                      <p:to>
                                        <p:strVal val="visible"/>
                                      </p:to>
                                    </p:set>
                                    <p:animEffect transition="in" filter="fade">
                                      <p:cBhvr>
                                        <p:cTn id="86" dur="1000"/>
                                        <p:tgtEl>
                                          <p:spTgt spid="4">
                                            <p:txEl>
                                              <p:pRg st="6" end="6"/>
                                            </p:txEl>
                                          </p:spTgt>
                                        </p:tgtEl>
                                      </p:cBhvr>
                                    </p:animEffect>
                                    <p:anim calcmode="lin" valueType="num">
                                      <p:cBhvr>
                                        <p:cTn id="87"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88" dur="1000" fill="hold"/>
                                        <p:tgtEl>
                                          <p:spTgt spid="4">
                                            <p:txEl>
                                              <p:pRg st="6" end="6"/>
                                            </p:txEl>
                                          </p:spTgt>
                                        </p:tgtEl>
                                        <p:attrNameLst>
                                          <p:attrName>ppt_y</p:attrName>
                                        </p:attrNameLst>
                                      </p:cBhvr>
                                      <p:tavLst>
                                        <p:tav tm="0">
                                          <p:val>
                                            <p:strVal val="#ppt_y+.1"/>
                                          </p:val>
                                        </p:tav>
                                        <p:tav tm="100000">
                                          <p:val>
                                            <p:strVal val="#ppt_y"/>
                                          </p:val>
                                        </p:tav>
                                      </p:tavLst>
                                    </p:anim>
                                  </p:childTnLst>
                                </p:cTn>
                              </p:par>
                              <p:par>
                                <p:cTn id="89" presetID="42" presetClass="entr" presetSubtype="0" fill="hold" nodeType="withEffect">
                                  <p:stCondLst>
                                    <p:cond delay="0"/>
                                  </p:stCondLst>
                                  <p:childTnLst>
                                    <p:set>
                                      <p:cBhvr>
                                        <p:cTn id="90" dur="1" fill="hold">
                                          <p:stCondLst>
                                            <p:cond delay="0"/>
                                          </p:stCondLst>
                                        </p:cTn>
                                        <p:tgtEl>
                                          <p:spTgt spid="4">
                                            <p:txEl>
                                              <p:pRg st="7" end="7"/>
                                            </p:txEl>
                                          </p:spTgt>
                                        </p:tgtEl>
                                        <p:attrNameLst>
                                          <p:attrName>style.visibility</p:attrName>
                                        </p:attrNameLst>
                                      </p:cBhvr>
                                      <p:to>
                                        <p:strVal val="visible"/>
                                      </p:to>
                                    </p:set>
                                    <p:animEffect transition="in" filter="fade">
                                      <p:cBhvr>
                                        <p:cTn id="91" dur="1000"/>
                                        <p:tgtEl>
                                          <p:spTgt spid="4">
                                            <p:txEl>
                                              <p:pRg st="7" end="7"/>
                                            </p:txEl>
                                          </p:spTgt>
                                        </p:tgtEl>
                                      </p:cBhvr>
                                    </p:animEffect>
                                    <p:anim calcmode="lin" valueType="num">
                                      <p:cBhvr>
                                        <p:cTn id="92"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93" dur="1000" fill="hold"/>
                                        <p:tgtEl>
                                          <p:spTgt spid="4">
                                            <p:txEl>
                                              <p:pRg st="7" end="7"/>
                                            </p:txEl>
                                          </p:spTgt>
                                        </p:tgtEl>
                                        <p:attrNameLst>
                                          <p:attrName>ppt_y</p:attrName>
                                        </p:attrNameLst>
                                      </p:cBhvr>
                                      <p:tavLst>
                                        <p:tav tm="0">
                                          <p:val>
                                            <p:strVal val="#ppt_y+.1"/>
                                          </p:val>
                                        </p:tav>
                                        <p:tav tm="100000">
                                          <p:val>
                                            <p:strVal val="#ppt_y"/>
                                          </p:val>
                                        </p:tav>
                                      </p:tavLst>
                                    </p:anim>
                                  </p:childTnLst>
                                </p:cTn>
                              </p:par>
                              <p:par>
                                <p:cTn id="94" presetID="42" presetClass="entr" presetSubtype="0" fill="hold" nodeType="withEffect">
                                  <p:stCondLst>
                                    <p:cond delay="0"/>
                                  </p:stCondLst>
                                  <p:childTnLst>
                                    <p:set>
                                      <p:cBhvr>
                                        <p:cTn id="95" dur="1" fill="hold">
                                          <p:stCondLst>
                                            <p:cond delay="0"/>
                                          </p:stCondLst>
                                        </p:cTn>
                                        <p:tgtEl>
                                          <p:spTgt spid="4">
                                            <p:txEl>
                                              <p:pRg st="8" end="8"/>
                                            </p:txEl>
                                          </p:spTgt>
                                        </p:tgtEl>
                                        <p:attrNameLst>
                                          <p:attrName>style.visibility</p:attrName>
                                        </p:attrNameLst>
                                      </p:cBhvr>
                                      <p:to>
                                        <p:strVal val="visible"/>
                                      </p:to>
                                    </p:set>
                                    <p:animEffect transition="in" filter="fade">
                                      <p:cBhvr>
                                        <p:cTn id="96" dur="1000"/>
                                        <p:tgtEl>
                                          <p:spTgt spid="4">
                                            <p:txEl>
                                              <p:pRg st="8" end="8"/>
                                            </p:txEl>
                                          </p:spTgt>
                                        </p:tgtEl>
                                      </p:cBhvr>
                                    </p:animEffect>
                                    <p:anim calcmode="lin" valueType="num">
                                      <p:cBhvr>
                                        <p:cTn id="97"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98" dur="1000" fill="hold"/>
                                        <p:tgtEl>
                                          <p:spTgt spid="4">
                                            <p:txEl>
                                              <p:pRg st="8" end="8"/>
                                            </p:txEl>
                                          </p:spTgt>
                                        </p:tgtEl>
                                        <p:attrNameLst>
                                          <p:attrName>ppt_y</p:attrName>
                                        </p:attrNameLst>
                                      </p:cBhvr>
                                      <p:tavLst>
                                        <p:tav tm="0">
                                          <p:val>
                                            <p:strVal val="#ppt_y+.1"/>
                                          </p:val>
                                        </p:tav>
                                        <p:tav tm="100000">
                                          <p:val>
                                            <p:strVal val="#ppt_y"/>
                                          </p:val>
                                        </p:tav>
                                      </p:tavLst>
                                    </p:anim>
                                  </p:childTnLst>
                                </p:cTn>
                              </p:par>
                              <p:par>
                                <p:cTn id="99" presetID="42" presetClass="entr" presetSubtype="0" fill="hold" nodeType="withEffect">
                                  <p:stCondLst>
                                    <p:cond delay="0"/>
                                  </p:stCondLst>
                                  <p:childTnLst>
                                    <p:set>
                                      <p:cBhvr>
                                        <p:cTn id="100" dur="1" fill="hold">
                                          <p:stCondLst>
                                            <p:cond delay="0"/>
                                          </p:stCondLst>
                                        </p:cTn>
                                        <p:tgtEl>
                                          <p:spTgt spid="4">
                                            <p:txEl>
                                              <p:pRg st="9" end="9"/>
                                            </p:txEl>
                                          </p:spTgt>
                                        </p:tgtEl>
                                        <p:attrNameLst>
                                          <p:attrName>style.visibility</p:attrName>
                                        </p:attrNameLst>
                                      </p:cBhvr>
                                      <p:to>
                                        <p:strVal val="visible"/>
                                      </p:to>
                                    </p:set>
                                    <p:animEffect transition="in" filter="fade">
                                      <p:cBhvr>
                                        <p:cTn id="101" dur="1000"/>
                                        <p:tgtEl>
                                          <p:spTgt spid="4">
                                            <p:txEl>
                                              <p:pRg st="9" end="9"/>
                                            </p:txEl>
                                          </p:spTgt>
                                        </p:tgtEl>
                                      </p:cBhvr>
                                    </p:animEffect>
                                    <p:anim calcmode="lin" valueType="num">
                                      <p:cBhvr>
                                        <p:cTn id="102"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03" dur="1000" fill="hold"/>
                                        <p:tgtEl>
                                          <p:spTgt spid="4">
                                            <p:txEl>
                                              <p:pRg st="9" end="9"/>
                                            </p:txEl>
                                          </p:spTgt>
                                        </p:tgtEl>
                                        <p:attrNameLst>
                                          <p:attrName>ppt_y</p:attrName>
                                        </p:attrNameLst>
                                      </p:cBhvr>
                                      <p:tavLst>
                                        <p:tav tm="0">
                                          <p:val>
                                            <p:strVal val="#ppt_y+.1"/>
                                          </p:val>
                                        </p:tav>
                                        <p:tav tm="100000">
                                          <p:val>
                                            <p:strVal val="#ppt_y"/>
                                          </p:val>
                                        </p:tav>
                                      </p:tavLst>
                                    </p:anim>
                                  </p:childTnLst>
                                </p:cTn>
                              </p:par>
                              <p:par>
                                <p:cTn id="104" presetID="42" presetClass="entr" presetSubtype="0" fill="hold" nodeType="withEffect">
                                  <p:stCondLst>
                                    <p:cond delay="0"/>
                                  </p:stCondLst>
                                  <p:childTnLst>
                                    <p:set>
                                      <p:cBhvr>
                                        <p:cTn id="105" dur="1" fill="hold">
                                          <p:stCondLst>
                                            <p:cond delay="0"/>
                                          </p:stCondLst>
                                        </p:cTn>
                                        <p:tgtEl>
                                          <p:spTgt spid="4">
                                            <p:txEl>
                                              <p:pRg st="10" end="10"/>
                                            </p:txEl>
                                          </p:spTgt>
                                        </p:tgtEl>
                                        <p:attrNameLst>
                                          <p:attrName>style.visibility</p:attrName>
                                        </p:attrNameLst>
                                      </p:cBhvr>
                                      <p:to>
                                        <p:strVal val="visible"/>
                                      </p:to>
                                    </p:set>
                                    <p:animEffect transition="in" filter="fade">
                                      <p:cBhvr>
                                        <p:cTn id="106" dur="1000"/>
                                        <p:tgtEl>
                                          <p:spTgt spid="4">
                                            <p:txEl>
                                              <p:pRg st="10" end="10"/>
                                            </p:txEl>
                                          </p:spTgt>
                                        </p:tgtEl>
                                      </p:cBhvr>
                                    </p:animEffect>
                                    <p:anim calcmode="lin" valueType="num">
                                      <p:cBhvr>
                                        <p:cTn id="107"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108"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109" presetID="42" presetClass="entr" presetSubtype="0" fill="hold" nodeType="withEffect">
                                  <p:stCondLst>
                                    <p:cond delay="0"/>
                                  </p:stCondLst>
                                  <p:childTnLst>
                                    <p:set>
                                      <p:cBhvr>
                                        <p:cTn id="110" dur="1" fill="hold">
                                          <p:stCondLst>
                                            <p:cond delay="0"/>
                                          </p:stCondLst>
                                        </p:cTn>
                                        <p:tgtEl>
                                          <p:spTgt spid="4">
                                            <p:txEl>
                                              <p:pRg st="11" end="11"/>
                                            </p:txEl>
                                          </p:spTgt>
                                        </p:tgtEl>
                                        <p:attrNameLst>
                                          <p:attrName>style.visibility</p:attrName>
                                        </p:attrNameLst>
                                      </p:cBhvr>
                                      <p:to>
                                        <p:strVal val="visible"/>
                                      </p:to>
                                    </p:set>
                                    <p:animEffect transition="in" filter="fade">
                                      <p:cBhvr>
                                        <p:cTn id="111" dur="1000"/>
                                        <p:tgtEl>
                                          <p:spTgt spid="4">
                                            <p:txEl>
                                              <p:pRg st="11" end="11"/>
                                            </p:txEl>
                                          </p:spTgt>
                                        </p:tgtEl>
                                      </p:cBhvr>
                                    </p:animEffect>
                                    <p:anim calcmode="lin" valueType="num">
                                      <p:cBhvr>
                                        <p:cTn id="112"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13"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114" presetID="42" presetClass="entr" presetSubtype="0" fill="hold" nodeType="withEffect">
                                  <p:stCondLst>
                                    <p:cond delay="0"/>
                                  </p:stCondLst>
                                  <p:childTnLst>
                                    <p:set>
                                      <p:cBhvr>
                                        <p:cTn id="115" dur="1" fill="hold">
                                          <p:stCondLst>
                                            <p:cond delay="0"/>
                                          </p:stCondLst>
                                        </p:cTn>
                                        <p:tgtEl>
                                          <p:spTgt spid="4">
                                            <p:txEl>
                                              <p:pRg st="12" end="12"/>
                                            </p:txEl>
                                          </p:spTgt>
                                        </p:tgtEl>
                                        <p:attrNameLst>
                                          <p:attrName>style.visibility</p:attrName>
                                        </p:attrNameLst>
                                      </p:cBhvr>
                                      <p:to>
                                        <p:strVal val="visible"/>
                                      </p:to>
                                    </p:set>
                                    <p:animEffect transition="in" filter="fade">
                                      <p:cBhvr>
                                        <p:cTn id="116" dur="1000"/>
                                        <p:tgtEl>
                                          <p:spTgt spid="4">
                                            <p:txEl>
                                              <p:pRg st="12" end="12"/>
                                            </p:txEl>
                                          </p:spTgt>
                                        </p:tgtEl>
                                      </p:cBhvr>
                                    </p:animEffect>
                                    <p:anim calcmode="lin" valueType="num">
                                      <p:cBhvr>
                                        <p:cTn id="117"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118"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119" presetID="42" presetClass="entr" presetSubtype="0" fill="hold" nodeType="withEffect">
                                  <p:stCondLst>
                                    <p:cond delay="0"/>
                                  </p:stCondLst>
                                  <p:childTnLst>
                                    <p:set>
                                      <p:cBhvr>
                                        <p:cTn id="120" dur="1" fill="hold">
                                          <p:stCondLst>
                                            <p:cond delay="0"/>
                                          </p:stCondLst>
                                        </p:cTn>
                                        <p:tgtEl>
                                          <p:spTgt spid="4">
                                            <p:txEl>
                                              <p:pRg st="13" end="13"/>
                                            </p:txEl>
                                          </p:spTgt>
                                        </p:tgtEl>
                                        <p:attrNameLst>
                                          <p:attrName>style.visibility</p:attrName>
                                        </p:attrNameLst>
                                      </p:cBhvr>
                                      <p:to>
                                        <p:strVal val="visible"/>
                                      </p:to>
                                    </p:set>
                                    <p:animEffect transition="in" filter="fade">
                                      <p:cBhvr>
                                        <p:cTn id="121" dur="1000"/>
                                        <p:tgtEl>
                                          <p:spTgt spid="4">
                                            <p:txEl>
                                              <p:pRg st="13" end="13"/>
                                            </p:txEl>
                                          </p:spTgt>
                                        </p:tgtEl>
                                      </p:cBhvr>
                                    </p:animEffect>
                                    <p:anim calcmode="lin" valueType="num">
                                      <p:cBhvr>
                                        <p:cTn id="122"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123"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1FF65B-87FB-48E6-83EF-0297F7CF4523}"/>
              </a:ext>
            </a:extLst>
          </p:cNvPr>
          <p:cNvSpPr>
            <a:spLocks noGrp="1"/>
          </p:cNvSpPr>
          <p:nvPr>
            <p:ph type="title"/>
          </p:nvPr>
        </p:nvSpPr>
        <p:spPr/>
        <p:txBody>
          <a:bodyPr/>
          <a:lstStyle/>
          <a:p>
            <a:pPr algn="ctr"/>
            <a:r>
              <a:rPr lang="en-GB" dirty="0"/>
              <a:t>Thank you for Listening </a:t>
            </a:r>
          </a:p>
        </p:txBody>
      </p:sp>
      <p:sp>
        <p:nvSpPr>
          <p:cNvPr id="3" name="Content Placeholder 2">
            <a:extLst>
              <a:ext uri="{FF2B5EF4-FFF2-40B4-BE49-F238E27FC236}">
                <a16:creationId xmlns:a16="http://schemas.microsoft.com/office/drawing/2014/main" id="{B7736A3E-022E-48CB-978D-83F9BFCDFD65}"/>
              </a:ext>
            </a:extLst>
          </p:cNvPr>
          <p:cNvSpPr>
            <a:spLocks noGrp="1"/>
          </p:cNvSpPr>
          <p:nvPr>
            <p:ph idx="1"/>
          </p:nvPr>
        </p:nvSpPr>
        <p:spPr/>
        <p:txBody>
          <a:bodyPr/>
          <a:lstStyle/>
          <a:p>
            <a:pPr marL="0" indent="0" algn="ctr">
              <a:buNone/>
            </a:pPr>
            <a:endParaRPr lang="en-GB" dirty="0"/>
          </a:p>
          <a:p>
            <a:pPr marL="0" indent="0" algn="ctr">
              <a:buNone/>
            </a:pPr>
            <a:endParaRPr lang="en-GB" dirty="0"/>
          </a:p>
          <a:p>
            <a:pPr marL="0" indent="0" algn="ctr">
              <a:buNone/>
            </a:pPr>
            <a:endParaRPr lang="en-GB" dirty="0"/>
          </a:p>
          <a:p>
            <a:pPr marL="0" indent="0" algn="ctr">
              <a:buNone/>
            </a:pPr>
            <a:r>
              <a:rPr lang="en-GB" dirty="0"/>
              <a:t>Any questions?</a:t>
            </a:r>
          </a:p>
        </p:txBody>
      </p:sp>
    </p:spTree>
    <p:extLst>
      <p:ext uri="{BB962C8B-B14F-4D97-AF65-F5344CB8AC3E}">
        <p14:creationId xmlns:p14="http://schemas.microsoft.com/office/powerpoint/2010/main" val="3073703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96524AF-3C82-4EA4-B453-72E5F4C89317}"/>
              </a:ext>
            </a:extLst>
          </p:cNvPr>
          <p:cNvSpPr>
            <a:spLocks noGrp="1"/>
          </p:cNvSpPr>
          <p:nvPr>
            <p:ph type="title"/>
          </p:nvPr>
        </p:nvSpPr>
        <p:spPr>
          <a:xfrm>
            <a:off x="838200" y="12787"/>
            <a:ext cx="10515600" cy="968725"/>
          </a:xfrm>
        </p:spPr>
        <p:txBody>
          <a:bodyPr/>
          <a:lstStyle/>
          <a:p>
            <a:pPr algn="ctr"/>
            <a:r>
              <a:rPr lang="en-GB" dirty="0"/>
              <a:t>Introduction</a:t>
            </a:r>
          </a:p>
        </p:txBody>
      </p:sp>
      <p:sp>
        <p:nvSpPr>
          <p:cNvPr id="3" name="Content Placeholder 2">
            <a:extLst>
              <a:ext uri="{FF2B5EF4-FFF2-40B4-BE49-F238E27FC236}">
                <a16:creationId xmlns:a16="http://schemas.microsoft.com/office/drawing/2014/main" id="{8F069A0B-D26B-42FE-B1CA-731DA72A0365}"/>
              </a:ext>
            </a:extLst>
          </p:cNvPr>
          <p:cNvSpPr>
            <a:spLocks noGrp="1"/>
          </p:cNvSpPr>
          <p:nvPr>
            <p:ph idx="1"/>
          </p:nvPr>
        </p:nvSpPr>
        <p:spPr>
          <a:xfrm>
            <a:off x="838200" y="1107347"/>
            <a:ext cx="10515600" cy="5385528"/>
          </a:xfrm>
        </p:spPr>
        <p:txBody>
          <a:bodyPr>
            <a:normAutofit/>
          </a:bodyPr>
          <a:lstStyle/>
          <a:p>
            <a:pPr marL="0" indent="0" algn="ctr">
              <a:buNone/>
            </a:pPr>
            <a:r>
              <a:rPr lang="en-GB" sz="4400" dirty="0"/>
              <a:t>Safeguarding is about preventing harm and abuse occurring through providing high quality effective care.  It is also about our patients’ experience of care provided and how well they are supported should they be harmed or abused.</a:t>
            </a:r>
          </a:p>
          <a:p>
            <a:endParaRPr lang="en-GB" dirty="0"/>
          </a:p>
        </p:txBody>
      </p:sp>
    </p:spTree>
    <p:extLst>
      <p:ext uri="{BB962C8B-B14F-4D97-AF65-F5344CB8AC3E}">
        <p14:creationId xmlns:p14="http://schemas.microsoft.com/office/powerpoint/2010/main" val="3130360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9A7C81-53AF-4883-BB43-5DF989B2F9BE}"/>
              </a:ext>
            </a:extLst>
          </p:cNvPr>
          <p:cNvSpPr>
            <a:spLocks noGrp="1"/>
          </p:cNvSpPr>
          <p:nvPr>
            <p:ph type="title"/>
          </p:nvPr>
        </p:nvSpPr>
        <p:spPr>
          <a:xfrm>
            <a:off x="838200" y="-29071"/>
            <a:ext cx="10515600" cy="1325563"/>
          </a:xfrm>
        </p:spPr>
        <p:txBody>
          <a:bodyPr/>
          <a:lstStyle/>
          <a:p>
            <a:pPr algn="ctr"/>
            <a:r>
              <a:rPr lang="en-GB" dirty="0"/>
              <a:t>Safeguarding policies </a:t>
            </a:r>
          </a:p>
        </p:txBody>
      </p:sp>
      <p:sp>
        <p:nvSpPr>
          <p:cNvPr id="3" name="Content Placeholder 2">
            <a:extLst>
              <a:ext uri="{FF2B5EF4-FFF2-40B4-BE49-F238E27FC236}">
                <a16:creationId xmlns:a16="http://schemas.microsoft.com/office/drawing/2014/main" id="{BFFC6595-5EA8-407B-8B69-99D3CFB26C21}"/>
              </a:ext>
            </a:extLst>
          </p:cNvPr>
          <p:cNvSpPr>
            <a:spLocks noGrp="1"/>
          </p:cNvSpPr>
          <p:nvPr>
            <p:ph sz="half" idx="1"/>
          </p:nvPr>
        </p:nvSpPr>
        <p:spPr/>
        <p:txBody>
          <a:bodyPr>
            <a:normAutofit fontScale="70000" lnSpcReduction="20000"/>
          </a:bodyPr>
          <a:lstStyle/>
          <a:p>
            <a:r>
              <a:rPr lang="en-GB" sz="3800" dirty="0"/>
              <a:t>SSAB – Surrey Safeguarding Adults Board policy and procedure 2018</a:t>
            </a:r>
          </a:p>
          <a:p>
            <a:pPr marL="0" indent="0">
              <a:buNone/>
            </a:pPr>
            <a:endParaRPr lang="en-GB" sz="3800" dirty="0"/>
          </a:p>
          <a:p>
            <a:r>
              <a:rPr lang="en-GB" sz="3800" dirty="0"/>
              <a:t>Protecting  and safeguarding adults at risk</a:t>
            </a:r>
          </a:p>
          <a:p>
            <a:r>
              <a:rPr lang="en-GB" sz="3800" dirty="0"/>
              <a:t>Safeguarding children</a:t>
            </a:r>
          </a:p>
          <a:p>
            <a:r>
              <a:rPr lang="en-GB" sz="3800" dirty="0"/>
              <a:t>Consent</a:t>
            </a:r>
          </a:p>
          <a:p>
            <a:r>
              <a:rPr lang="en-GB" sz="3800" dirty="0"/>
              <a:t>Restraint</a:t>
            </a:r>
          </a:p>
          <a:p>
            <a:pPr marL="0" indent="0">
              <a:buNone/>
            </a:pPr>
            <a:endParaRPr lang="en-GB" sz="3800" dirty="0"/>
          </a:p>
          <a:p>
            <a:r>
              <a:rPr lang="en-GB" sz="3800" dirty="0"/>
              <a:t>Code of conduct – all staff</a:t>
            </a:r>
          </a:p>
          <a:p>
            <a:r>
              <a:rPr lang="en-GB" sz="3800" dirty="0"/>
              <a:t>Code of conduct – visitors </a:t>
            </a:r>
          </a:p>
          <a:p>
            <a:endParaRPr lang="en-GB" dirty="0"/>
          </a:p>
        </p:txBody>
      </p:sp>
      <p:sp>
        <p:nvSpPr>
          <p:cNvPr id="4" name="Content Placeholder 3">
            <a:extLst>
              <a:ext uri="{FF2B5EF4-FFF2-40B4-BE49-F238E27FC236}">
                <a16:creationId xmlns:a16="http://schemas.microsoft.com/office/drawing/2014/main" id="{910D7819-A74F-4ABC-AA5D-A32E23A41280}"/>
              </a:ext>
            </a:extLst>
          </p:cNvPr>
          <p:cNvSpPr>
            <a:spLocks noGrp="1"/>
          </p:cNvSpPr>
          <p:nvPr>
            <p:ph sz="half" idx="2"/>
          </p:nvPr>
        </p:nvSpPr>
        <p:spPr/>
        <p:txBody>
          <a:bodyPr>
            <a:normAutofit fontScale="70000" lnSpcReduction="20000"/>
          </a:bodyPr>
          <a:lstStyle/>
          <a:p>
            <a:r>
              <a:rPr lang="en-GB" sz="3400" dirty="0"/>
              <a:t>Cross reference policies:</a:t>
            </a:r>
          </a:p>
          <a:p>
            <a:pPr lvl="1"/>
            <a:r>
              <a:rPr lang="en-GB" sz="2600" dirty="0"/>
              <a:t>Accounting for patients money</a:t>
            </a:r>
          </a:p>
          <a:p>
            <a:pPr lvl="1"/>
            <a:r>
              <a:rPr lang="en-GB" sz="2600" dirty="0"/>
              <a:t>Anti-harassment and victimisation</a:t>
            </a:r>
          </a:p>
          <a:p>
            <a:pPr lvl="1"/>
            <a:r>
              <a:rPr lang="en-GB" sz="2600" dirty="0"/>
              <a:t>Complaint</a:t>
            </a:r>
          </a:p>
          <a:p>
            <a:pPr lvl="1"/>
            <a:r>
              <a:rPr lang="en-GB" sz="2600" dirty="0"/>
              <a:t>Consent</a:t>
            </a:r>
          </a:p>
          <a:p>
            <a:pPr lvl="1"/>
            <a:r>
              <a:rPr lang="en-GB" sz="2600" dirty="0"/>
              <a:t>Disciplinary</a:t>
            </a:r>
          </a:p>
          <a:p>
            <a:pPr lvl="1"/>
            <a:r>
              <a:rPr lang="en-GB" sz="2600" dirty="0"/>
              <a:t>Equal opportunities and diversity</a:t>
            </a:r>
          </a:p>
          <a:p>
            <a:pPr lvl="1"/>
            <a:r>
              <a:rPr lang="en-GB" sz="2600" dirty="0"/>
              <a:t>Grievance procedure</a:t>
            </a:r>
          </a:p>
          <a:p>
            <a:pPr lvl="1"/>
            <a:r>
              <a:rPr lang="en-GB" sz="2600" dirty="0"/>
              <a:t>Notification of events</a:t>
            </a:r>
          </a:p>
          <a:p>
            <a:pPr lvl="1"/>
            <a:r>
              <a:rPr lang="en-GB" sz="2600" dirty="0"/>
              <a:t>Public disclosure</a:t>
            </a:r>
          </a:p>
          <a:p>
            <a:pPr lvl="1"/>
            <a:r>
              <a:rPr lang="en-GB" sz="2600" dirty="0"/>
              <a:t>Recruitment</a:t>
            </a:r>
          </a:p>
          <a:p>
            <a:pPr lvl="1"/>
            <a:r>
              <a:rPr lang="en-GB" sz="2600" dirty="0"/>
              <a:t>Recruitment of sex offenders</a:t>
            </a:r>
          </a:p>
          <a:p>
            <a:pPr lvl="1"/>
            <a:r>
              <a:rPr lang="en-GB" sz="2600" dirty="0"/>
              <a:t>Restraint</a:t>
            </a:r>
          </a:p>
          <a:p>
            <a:pPr lvl="1"/>
            <a:r>
              <a:rPr lang="en-GB" sz="2600" dirty="0"/>
              <a:t>Risk management</a:t>
            </a:r>
          </a:p>
          <a:p>
            <a:pPr lvl="1"/>
            <a:r>
              <a:rPr lang="en-GB" sz="2600" dirty="0"/>
              <a:t>Visiting </a:t>
            </a:r>
          </a:p>
          <a:p>
            <a:endParaRPr lang="en-GB" dirty="0"/>
          </a:p>
        </p:txBody>
      </p:sp>
      <p:sp>
        <p:nvSpPr>
          <p:cNvPr id="5" name="TextBox 4">
            <a:extLst>
              <a:ext uri="{FF2B5EF4-FFF2-40B4-BE49-F238E27FC236}">
                <a16:creationId xmlns:a16="http://schemas.microsoft.com/office/drawing/2014/main" id="{5126C806-CF35-4181-8223-E33C2CA2525E}"/>
              </a:ext>
            </a:extLst>
          </p:cNvPr>
          <p:cNvSpPr txBox="1"/>
          <p:nvPr/>
        </p:nvSpPr>
        <p:spPr>
          <a:xfrm>
            <a:off x="1700867" y="1057216"/>
            <a:ext cx="3231161" cy="646331"/>
          </a:xfrm>
          <a:prstGeom prst="rect">
            <a:avLst/>
          </a:prstGeom>
          <a:noFill/>
        </p:spPr>
        <p:txBody>
          <a:bodyPr wrap="square" rtlCol="0">
            <a:spAutoFit/>
          </a:bodyPr>
          <a:lstStyle/>
          <a:p>
            <a:r>
              <a:rPr lang="en-GB" dirty="0">
                <a:solidFill>
                  <a:srgbClr val="FF0000"/>
                </a:solidFill>
              </a:rPr>
              <a:t>Can you name the safeguarding policies at HXH?</a:t>
            </a:r>
          </a:p>
        </p:txBody>
      </p:sp>
      <p:sp>
        <p:nvSpPr>
          <p:cNvPr id="6" name="TextBox 5">
            <a:extLst>
              <a:ext uri="{FF2B5EF4-FFF2-40B4-BE49-F238E27FC236}">
                <a16:creationId xmlns:a16="http://schemas.microsoft.com/office/drawing/2014/main" id="{61B1E0D0-74A0-4837-8FCA-696A5AE28C6D}"/>
              </a:ext>
            </a:extLst>
          </p:cNvPr>
          <p:cNvSpPr txBox="1"/>
          <p:nvPr/>
        </p:nvSpPr>
        <p:spPr>
          <a:xfrm>
            <a:off x="6924412" y="1057216"/>
            <a:ext cx="4694339" cy="646331"/>
          </a:xfrm>
          <a:prstGeom prst="rect">
            <a:avLst/>
          </a:prstGeom>
          <a:noFill/>
        </p:spPr>
        <p:txBody>
          <a:bodyPr wrap="square" rtlCol="0">
            <a:spAutoFit/>
          </a:bodyPr>
          <a:lstStyle/>
          <a:p>
            <a:r>
              <a:rPr lang="en-GB" dirty="0">
                <a:solidFill>
                  <a:srgbClr val="FF0000"/>
                </a:solidFill>
              </a:rPr>
              <a:t>Which cross reference polices might be used when referring to safeguarding?</a:t>
            </a:r>
          </a:p>
        </p:txBody>
      </p:sp>
    </p:spTree>
    <p:extLst>
      <p:ext uri="{BB962C8B-B14F-4D97-AF65-F5344CB8AC3E}">
        <p14:creationId xmlns:p14="http://schemas.microsoft.com/office/powerpoint/2010/main" val="2286323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5">
                                            <p:txEl>
                                              <p:pRg st="0" end="0"/>
                                            </p:txEl>
                                          </p:spTgt>
                                        </p:tgtEl>
                                        <p:attrNameLst>
                                          <p:attrName>style.visibility</p:attrName>
                                        </p:attrNameLst>
                                      </p:cBhvr>
                                      <p:to>
                                        <p:strVal val="visible"/>
                                      </p:to>
                                    </p:set>
                                    <p:animEffect transition="in" filter="fade">
                                      <p:cBhvr>
                                        <p:cTn id="14" dur="1000"/>
                                        <p:tgtEl>
                                          <p:spTgt spid="5">
                                            <p:txEl>
                                              <p:pRg st="0" end="0"/>
                                            </p:txEl>
                                          </p:spTgt>
                                        </p:tgtEl>
                                      </p:cBhvr>
                                    </p:animEffect>
                                    <p:anim calcmode="lin" valueType="num">
                                      <p:cBhvr>
                                        <p:cTn id="15"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1000"/>
                                        <p:tgtEl>
                                          <p:spTgt spid="3">
                                            <p:txEl>
                                              <p:pRg st="2" end="2"/>
                                            </p:txEl>
                                          </p:spTgt>
                                        </p:tgtEl>
                                      </p:cBhvr>
                                    </p:animEffect>
                                    <p:anim calcmode="lin" valueType="num">
                                      <p:cBhvr>
                                        <p:cTn id="29"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animEffect transition="in" filter="fade">
                                      <p:cBhvr>
                                        <p:cTn id="35" dur="1000"/>
                                        <p:tgtEl>
                                          <p:spTgt spid="3">
                                            <p:txEl>
                                              <p:pRg st="3" end="3"/>
                                            </p:txEl>
                                          </p:spTgt>
                                        </p:tgtEl>
                                      </p:cBhvr>
                                    </p:animEffect>
                                    <p:anim calcmode="lin" valueType="num">
                                      <p:cBhvr>
                                        <p:cTn id="36"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7"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3">
                                            <p:txEl>
                                              <p:pRg st="4" end="4"/>
                                            </p:txEl>
                                          </p:spTgt>
                                        </p:tgtEl>
                                        <p:attrNameLst>
                                          <p:attrName>style.visibility</p:attrName>
                                        </p:attrNameLst>
                                      </p:cBhvr>
                                      <p:to>
                                        <p:strVal val="visible"/>
                                      </p:to>
                                    </p:set>
                                    <p:animEffect transition="in" filter="fade">
                                      <p:cBhvr>
                                        <p:cTn id="42" dur="1000"/>
                                        <p:tgtEl>
                                          <p:spTgt spid="3">
                                            <p:txEl>
                                              <p:pRg st="4" end="4"/>
                                            </p:txEl>
                                          </p:spTgt>
                                        </p:tgtEl>
                                      </p:cBhvr>
                                    </p:animEffect>
                                    <p:anim calcmode="lin" valueType="num">
                                      <p:cBhvr>
                                        <p:cTn id="43"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nodeType="clickEffect">
                                  <p:stCondLst>
                                    <p:cond delay="0"/>
                                  </p:stCondLst>
                                  <p:childTnLst>
                                    <p:set>
                                      <p:cBhvr>
                                        <p:cTn id="62" dur="1" fill="hold">
                                          <p:stCondLst>
                                            <p:cond delay="0"/>
                                          </p:stCondLst>
                                        </p:cTn>
                                        <p:tgtEl>
                                          <p:spTgt spid="3">
                                            <p:txEl>
                                              <p:pRg st="8" end="8"/>
                                            </p:txEl>
                                          </p:spTgt>
                                        </p:tgtEl>
                                        <p:attrNameLst>
                                          <p:attrName>style.visibility</p:attrName>
                                        </p:attrNameLst>
                                      </p:cBhvr>
                                      <p:to>
                                        <p:strVal val="visible"/>
                                      </p:to>
                                    </p:set>
                                    <p:animEffect transition="in" filter="fade">
                                      <p:cBhvr>
                                        <p:cTn id="63" dur="1000"/>
                                        <p:tgtEl>
                                          <p:spTgt spid="3">
                                            <p:txEl>
                                              <p:pRg st="8" end="8"/>
                                            </p:txEl>
                                          </p:spTgt>
                                        </p:tgtEl>
                                      </p:cBhvr>
                                    </p:animEffect>
                                    <p:anim calcmode="lin" valueType="num">
                                      <p:cBhvr>
                                        <p:cTn id="64"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nodeType="clickEffect">
                                  <p:stCondLst>
                                    <p:cond delay="0"/>
                                  </p:stCondLst>
                                  <p:childTnLst>
                                    <p:set>
                                      <p:cBhvr>
                                        <p:cTn id="69" dur="1" fill="hold">
                                          <p:stCondLst>
                                            <p:cond delay="0"/>
                                          </p:stCondLst>
                                        </p:cTn>
                                        <p:tgtEl>
                                          <p:spTgt spid="6">
                                            <p:txEl>
                                              <p:pRg st="0" end="0"/>
                                            </p:txEl>
                                          </p:spTgt>
                                        </p:tgtEl>
                                        <p:attrNameLst>
                                          <p:attrName>style.visibility</p:attrName>
                                        </p:attrNameLst>
                                      </p:cBhvr>
                                      <p:to>
                                        <p:strVal val="visible"/>
                                      </p:to>
                                    </p:set>
                                    <p:animEffect transition="in" filter="fade">
                                      <p:cBhvr>
                                        <p:cTn id="70" dur="1000"/>
                                        <p:tgtEl>
                                          <p:spTgt spid="6">
                                            <p:txEl>
                                              <p:pRg st="0" end="0"/>
                                            </p:txEl>
                                          </p:spTgt>
                                        </p:tgtEl>
                                      </p:cBhvr>
                                    </p:animEffect>
                                    <p:anim calcmode="lin" valueType="num">
                                      <p:cBhvr>
                                        <p:cTn id="71"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72"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73" fill="hold">
                      <p:stCondLst>
                        <p:cond delay="indefinite"/>
                      </p:stCondLst>
                      <p:childTnLst>
                        <p:par>
                          <p:cTn id="74" fill="hold">
                            <p:stCondLst>
                              <p:cond delay="0"/>
                            </p:stCondLst>
                            <p:childTnLst>
                              <p:par>
                                <p:cTn id="75" presetID="42" presetClass="entr" presetSubtype="0" fill="hold" nodeType="clickEffect">
                                  <p:stCondLst>
                                    <p:cond delay="0"/>
                                  </p:stCondLst>
                                  <p:childTnLst>
                                    <p:set>
                                      <p:cBhvr>
                                        <p:cTn id="76" dur="1" fill="hold">
                                          <p:stCondLst>
                                            <p:cond delay="0"/>
                                          </p:stCondLst>
                                        </p:cTn>
                                        <p:tgtEl>
                                          <p:spTgt spid="4">
                                            <p:txEl>
                                              <p:pRg st="0" end="0"/>
                                            </p:txEl>
                                          </p:spTgt>
                                        </p:tgtEl>
                                        <p:attrNameLst>
                                          <p:attrName>style.visibility</p:attrName>
                                        </p:attrNameLst>
                                      </p:cBhvr>
                                      <p:to>
                                        <p:strVal val="visible"/>
                                      </p:to>
                                    </p:set>
                                    <p:animEffect transition="in" filter="fade">
                                      <p:cBhvr>
                                        <p:cTn id="77" dur="1000"/>
                                        <p:tgtEl>
                                          <p:spTgt spid="4">
                                            <p:txEl>
                                              <p:pRg st="0" end="0"/>
                                            </p:txEl>
                                          </p:spTgt>
                                        </p:tgtEl>
                                      </p:cBhvr>
                                    </p:animEffect>
                                    <p:anim calcmode="lin" valueType="num">
                                      <p:cBhvr>
                                        <p:cTn id="78"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79" dur="1000" fill="hold"/>
                                        <p:tgtEl>
                                          <p:spTgt spid="4">
                                            <p:txEl>
                                              <p:pRg st="0" end="0"/>
                                            </p:txEl>
                                          </p:spTgt>
                                        </p:tgtEl>
                                        <p:attrNameLst>
                                          <p:attrName>ppt_y</p:attrName>
                                        </p:attrNameLst>
                                      </p:cBhvr>
                                      <p:tavLst>
                                        <p:tav tm="0">
                                          <p:val>
                                            <p:strVal val="#ppt_y+.1"/>
                                          </p:val>
                                        </p:tav>
                                        <p:tav tm="100000">
                                          <p:val>
                                            <p:strVal val="#ppt_y"/>
                                          </p:val>
                                        </p:tav>
                                      </p:tavLst>
                                    </p:anim>
                                  </p:childTnLst>
                                </p:cTn>
                              </p:par>
                              <p:par>
                                <p:cTn id="80" presetID="42" presetClass="entr" presetSubtype="0" fill="hold" nodeType="withEffect">
                                  <p:stCondLst>
                                    <p:cond delay="0"/>
                                  </p:stCondLst>
                                  <p:childTnLst>
                                    <p:set>
                                      <p:cBhvr>
                                        <p:cTn id="81" dur="1" fill="hold">
                                          <p:stCondLst>
                                            <p:cond delay="0"/>
                                          </p:stCondLst>
                                        </p:cTn>
                                        <p:tgtEl>
                                          <p:spTgt spid="4">
                                            <p:txEl>
                                              <p:pRg st="1" end="1"/>
                                            </p:txEl>
                                          </p:spTgt>
                                        </p:tgtEl>
                                        <p:attrNameLst>
                                          <p:attrName>style.visibility</p:attrName>
                                        </p:attrNameLst>
                                      </p:cBhvr>
                                      <p:to>
                                        <p:strVal val="visible"/>
                                      </p:to>
                                    </p:set>
                                    <p:animEffect transition="in" filter="fade">
                                      <p:cBhvr>
                                        <p:cTn id="82" dur="1000"/>
                                        <p:tgtEl>
                                          <p:spTgt spid="4">
                                            <p:txEl>
                                              <p:pRg st="1" end="1"/>
                                            </p:txEl>
                                          </p:spTgt>
                                        </p:tgtEl>
                                      </p:cBhvr>
                                    </p:animEffect>
                                    <p:anim calcmode="lin" valueType="num">
                                      <p:cBhvr>
                                        <p:cTn id="8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84" dur="1000" fill="hold"/>
                                        <p:tgtEl>
                                          <p:spTgt spid="4">
                                            <p:txEl>
                                              <p:pRg st="1" end="1"/>
                                            </p:txEl>
                                          </p:spTgt>
                                        </p:tgtEl>
                                        <p:attrNameLst>
                                          <p:attrName>ppt_y</p:attrName>
                                        </p:attrNameLst>
                                      </p:cBhvr>
                                      <p:tavLst>
                                        <p:tav tm="0">
                                          <p:val>
                                            <p:strVal val="#ppt_y+.1"/>
                                          </p:val>
                                        </p:tav>
                                        <p:tav tm="100000">
                                          <p:val>
                                            <p:strVal val="#ppt_y"/>
                                          </p:val>
                                        </p:tav>
                                      </p:tavLst>
                                    </p:anim>
                                  </p:childTnLst>
                                </p:cTn>
                              </p:par>
                              <p:par>
                                <p:cTn id="85" presetID="42" presetClass="entr" presetSubtype="0" fill="hold" nodeType="withEffect">
                                  <p:stCondLst>
                                    <p:cond delay="0"/>
                                  </p:stCondLst>
                                  <p:childTnLst>
                                    <p:set>
                                      <p:cBhvr>
                                        <p:cTn id="86" dur="1" fill="hold">
                                          <p:stCondLst>
                                            <p:cond delay="0"/>
                                          </p:stCondLst>
                                        </p:cTn>
                                        <p:tgtEl>
                                          <p:spTgt spid="4">
                                            <p:txEl>
                                              <p:pRg st="2" end="2"/>
                                            </p:txEl>
                                          </p:spTgt>
                                        </p:tgtEl>
                                        <p:attrNameLst>
                                          <p:attrName>style.visibility</p:attrName>
                                        </p:attrNameLst>
                                      </p:cBhvr>
                                      <p:to>
                                        <p:strVal val="visible"/>
                                      </p:to>
                                    </p:set>
                                    <p:animEffect transition="in" filter="fade">
                                      <p:cBhvr>
                                        <p:cTn id="87" dur="1000"/>
                                        <p:tgtEl>
                                          <p:spTgt spid="4">
                                            <p:txEl>
                                              <p:pRg st="2" end="2"/>
                                            </p:txEl>
                                          </p:spTgt>
                                        </p:tgtEl>
                                      </p:cBhvr>
                                    </p:animEffect>
                                    <p:anim calcmode="lin" valueType="num">
                                      <p:cBhvr>
                                        <p:cTn id="88"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89" dur="1000" fill="hold"/>
                                        <p:tgtEl>
                                          <p:spTgt spid="4">
                                            <p:txEl>
                                              <p:pRg st="2" end="2"/>
                                            </p:txEl>
                                          </p:spTgt>
                                        </p:tgtEl>
                                        <p:attrNameLst>
                                          <p:attrName>ppt_y</p:attrName>
                                        </p:attrNameLst>
                                      </p:cBhvr>
                                      <p:tavLst>
                                        <p:tav tm="0">
                                          <p:val>
                                            <p:strVal val="#ppt_y+.1"/>
                                          </p:val>
                                        </p:tav>
                                        <p:tav tm="100000">
                                          <p:val>
                                            <p:strVal val="#ppt_y"/>
                                          </p:val>
                                        </p:tav>
                                      </p:tavLst>
                                    </p:anim>
                                  </p:childTnLst>
                                </p:cTn>
                              </p:par>
                              <p:par>
                                <p:cTn id="90" presetID="42" presetClass="entr" presetSubtype="0" fill="hold" nodeType="withEffect">
                                  <p:stCondLst>
                                    <p:cond delay="0"/>
                                  </p:stCondLst>
                                  <p:childTnLst>
                                    <p:set>
                                      <p:cBhvr>
                                        <p:cTn id="91" dur="1" fill="hold">
                                          <p:stCondLst>
                                            <p:cond delay="0"/>
                                          </p:stCondLst>
                                        </p:cTn>
                                        <p:tgtEl>
                                          <p:spTgt spid="4">
                                            <p:txEl>
                                              <p:pRg st="3" end="3"/>
                                            </p:txEl>
                                          </p:spTgt>
                                        </p:tgtEl>
                                        <p:attrNameLst>
                                          <p:attrName>style.visibility</p:attrName>
                                        </p:attrNameLst>
                                      </p:cBhvr>
                                      <p:to>
                                        <p:strVal val="visible"/>
                                      </p:to>
                                    </p:set>
                                    <p:animEffect transition="in" filter="fade">
                                      <p:cBhvr>
                                        <p:cTn id="92" dur="1000"/>
                                        <p:tgtEl>
                                          <p:spTgt spid="4">
                                            <p:txEl>
                                              <p:pRg st="3" end="3"/>
                                            </p:txEl>
                                          </p:spTgt>
                                        </p:tgtEl>
                                      </p:cBhvr>
                                    </p:animEffect>
                                    <p:anim calcmode="lin" valueType="num">
                                      <p:cBhvr>
                                        <p:cTn id="9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94" dur="1000" fill="hold"/>
                                        <p:tgtEl>
                                          <p:spTgt spid="4">
                                            <p:txEl>
                                              <p:pRg st="3" end="3"/>
                                            </p:txEl>
                                          </p:spTgt>
                                        </p:tgtEl>
                                        <p:attrNameLst>
                                          <p:attrName>ppt_y</p:attrName>
                                        </p:attrNameLst>
                                      </p:cBhvr>
                                      <p:tavLst>
                                        <p:tav tm="0">
                                          <p:val>
                                            <p:strVal val="#ppt_y+.1"/>
                                          </p:val>
                                        </p:tav>
                                        <p:tav tm="100000">
                                          <p:val>
                                            <p:strVal val="#ppt_y"/>
                                          </p:val>
                                        </p:tav>
                                      </p:tavLst>
                                    </p:anim>
                                  </p:childTnLst>
                                </p:cTn>
                              </p:par>
                              <p:par>
                                <p:cTn id="95" presetID="42" presetClass="entr" presetSubtype="0" fill="hold" nodeType="withEffect">
                                  <p:stCondLst>
                                    <p:cond delay="0"/>
                                  </p:stCondLst>
                                  <p:childTnLst>
                                    <p:set>
                                      <p:cBhvr>
                                        <p:cTn id="96" dur="1" fill="hold">
                                          <p:stCondLst>
                                            <p:cond delay="0"/>
                                          </p:stCondLst>
                                        </p:cTn>
                                        <p:tgtEl>
                                          <p:spTgt spid="4">
                                            <p:txEl>
                                              <p:pRg st="4" end="4"/>
                                            </p:txEl>
                                          </p:spTgt>
                                        </p:tgtEl>
                                        <p:attrNameLst>
                                          <p:attrName>style.visibility</p:attrName>
                                        </p:attrNameLst>
                                      </p:cBhvr>
                                      <p:to>
                                        <p:strVal val="visible"/>
                                      </p:to>
                                    </p:set>
                                    <p:animEffect transition="in" filter="fade">
                                      <p:cBhvr>
                                        <p:cTn id="97" dur="1000"/>
                                        <p:tgtEl>
                                          <p:spTgt spid="4">
                                            <p:txEl>
                                              <p:pRg st="4" end="4"/>
                                            </p:txEl>
                                          </p:spTgt>
                                        </p:tgtEl>
                                      </p:cBhvr>
                                    </p:animEffect>
                                    <p:anim calcmode="lin" valueType="num">
                                      <p:cBhvr>
                                        <p:cTn id="98"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99" dur="1000" fill="hold"/>
                                        <p:tgtEl>
                                          <p:spTgt spid="4">
                                            <p:txEl>
                                              <p:pRg st="4" end="4"/>
                                            </p:txEl>
                                          </p:spTgt>
                                        </p:tgtEl>
                                        <p:attrNameLst>
                                          <p:attrName>ppt_y</p:attrName>
                                        </p:attrNameLst>
                                      </p:cBhvr>
                                      <p:tavLst>
                                        <p:tav tm="0">
                                          <p:val>
                                            <p:strVal val="#ppt_y+.1"/>
                                          </p:val>
                                        </p:tav>
                                        <p:tav tm="100000">
                                          <p:val>
                                            <p:strVal val="#ppt_y"/>
                                          </p:val>
                                        </p:tav>
                                      </p:tavLst>
                                    </p:anim>
                                  </p:childTnLst>
                                </p:cTn>
                              </p:par>
                              <p:par>
                                <p:cTn id="100" presetID="42" presetClass="entr" presetSubtype="0" fill="hold" nodeType="withEffect">
                                  <p:stCondLst>
                                    <p:cond delay="0"/>
                                  </p:stCondLst>
                                  <p:childTnLst>
                                    <p:set>
                                      <p:cBhvr>
                                        <p:cTn id="101" dur="1" fill="hold">
                                          <p:stCondLst>
                                            <p:cond delay="0"/>
                                          </p:stCondLst>
                                        </p:cTn>
                                        <p:tgtEl>
                                          <p:spTgt spid="4">
                                            <p:txEl>
                                              <p:pRg st="5" end="5"/>
                                            </p:txEl>
                                          </p:spTgt>
                                        </p:tgtEl>
                                        <p:attrNameLst>
                                          <p:attrName>style.visibility</p:attrName>
                                        </p:attrNameLst>
                                      </p:cBhvr>
                                      <p:to>
                                        <p:strVal val="visible"/>
                                      </p:to>
                                    </p:set>
                                    <p:animEffect transition="in" filter="fade">
                                      <p:cBhvr>
                                        <p:cTn id="102" dur="1000"/>
                                        <p:tgtEl>
                                          <p:spTgt spid="4">
                                            <p:txEl>
                                              <p:pRg st="5" end="5"/>
                                            </p:txEl>
                                          </p:spTgt>
                                        </p:tgtEl>
                                      </p:cBhvr>
                                    </p:animEffect>
                                    <p:anim calcmode="lin" valueType="num">
                                      <p:cBhvr>
                                        <p:cTn id="10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0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05" presetID="42" presetClass="entr" presetSubtype="0" fill="hold" nodeType="withEffect">
                                  <p:stCondLst>
                                    <p:cond delay="0"/>
                                  </p:stCondLst>
                                  <p:childTnLst>
                                    <p:set>
                                      <p:cBhvr>
                                        <p:cTn id="106" dur="1" fill="hold">
                                          <p:stCondLst>
                                            <p:cond delay="0"/>
                                          </p:stCondLst>
                                        </p:cTn>
                                        <p:tgtEl>
                                          <p:spTgt spid="4">
                                            <p:txEl>
                                              <p:pRg st="6" end="6"/>
                                            </p:txEl>
                                          </p:spTgt>
                                        </p:tgtEl>
                                        <p:attrNameLst>
                                          <p:attrName>style.visibility</p:attrName>
                                        </p:attrNameLst>
                                      </p:cBhvr>
                                      <p:to>
                                        <p:strVal val="visible"/>
                                      </p:to>
                                    </p:set>
                                    <p:animEffect transition="in" filter="fade">
                                      <p:cBhvr>
                                        <p:cTn id="107" dur="1000"/>
                                        <p:tgtEl>
                                          <p:spTgt spid="4">
                                            <p:txEl>
                                              <p:pRg st="6" end="6"/>
                                            </p:txEl>
                                          </p:spTgt>
                                        </p:tgtEl>
                                      </p:cBhvr>
                                    </p:animEffect>
                                    <p:anim calcmode="lin" valueType="num">
                                      <p:cBhvr>
                                        <p:cTn id="10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0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10" presetID="42" presetClass="entr" presetSubtype="0" fill="hold" nodeType="withEffect">
                                  <p:stCondLst>
                                    <p:cond delay="0"/>
                                  </p:stCondLst>
                                  <p:childTnLst>
                                    <p:set>
                                      <p:cBhvr>
                                        <p:cTn id="111" dur="1" fill="hold">
                                          <p:stCondLst>
                                            <p:cond delay="0"/>
                                          </p:stCondLst>
                                        </p:cTn>
                                        <p:tgtEl>
                                          <p:spTgt spid="4">
                                            <p:txEl>
                                              <p:pRg st="7" end="7"/>
                                            </p:txEl>
                                          </p:spTgt>
                                        </p:tgtEl>
                                        <p:attrNameLst>
                                          <p:attrName>style.visibility</p:attrName>
                                        </p:attrNameLst>
                                      </p:cBhvr>
                                      <p:to>
                                        <p:strVal val="visible"/>
                                      </p:to>
                                    </p:set>
                                    <p:animEffect transition="in" filter="fade">
                                      <p:cBhvr>
                                        <p:cTn id="112" dur="1000"/>
                                        <p:tgtEl>
                                          <p:spTgt spid="4">
                                            <p:txEl>
                                              <p:pRg st="7" end="7"/>
                                            </p:txEl>
                                          </p:spTgt>
                                        </p:tgtEl>
                                      </p:cBhvr>
                                    </p:animEffect>
                                    <p:anim calcmode="lin" valueType="num">
                                      <p:cBhvr>
                                        <p:cTn id="11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15" presetID="42" presetClass="entr" presetSubtype="0" fill="hold" nodeType="withEffect">
                                  <p:stCondLst>
                                    <p:cond delay="0"/>
                                  </p:stCondLst>
                                  <p:childTnLst>
                                    <p:set>
                                      <p:cBhvr>
                                        <p:cTn id="116" dur="1" fill="hold">
                                          <p:stCondLst>
                                            <p:cond delay="0"/>
                                          </p:stCondLst>
                                        </p:cTn>
                                        <p:tgtEl>
                                          <p:spTgt spid="4">
                                            <p:txEl>
                                              <p:pRg st="8" end="8"/>
                                            </p:txEl>
                                          </p:spTgt>
                                        </p:tgtEl>
                                        <p:attrNameLst>
                                          <p:attrName>style.visibility</p:attrName>
                                        </p:attrNameLst>
                                      </p:cBhvr>
                                      <p:to>
                                        <p:strVal val="visible"/>
                                      </p:to>
                                    </p:set>
                                    <p:animEffect transition="in" filter="fade">
                                      <p:cBhvr>
                                        <p:cTn id="117" dur="1000"/>
                                        <p:tgtEl>
                                          <p:spTgt spid="4">
                                            <p:txEl>
                                              <p:pRg st="8" end="8"/>
                                            </p:txEl>
                                          </p:spTgt>
                                        </p:tgtEl>
                                      </p:cBhvr>
                                    </p:animEffect>
                                    <p:anim calcmode="lin" valueType="num">
                                      <p:cBhvr>
                                        <p:cTn id="11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1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20" presetID="42" presetClass="entr" presetSubtype="0" fill="hold" nodeType="withEffect">
                                  <p:stCondLst>
                                    <p:cond delay="0"/>
                                  </p:stCondLst>
                                  <p:childTnLst>
                                    <p:set>
                                      <p:cBhvr>
                                        <p:cTn id="121" dur="1" fill="hold">
                                          <p:stCondLst>
                                            <p:cond delay="0"/>
                                          </p:stCondLst>
                                        </p:cTn>
                                        <p:tgtEl>
                                          <p:spTgt spid="4">
                                            <p:txEl>
                                              <p:pRg st="9" end="9"/>
                                            </p:txEl>
                                          </p:spTgt>
                                        </p:tgtEl>
                                        <p:attrNameLst>
                                          <p:attrName>style.visibility</p:attrName>
                                        </p:attrNameLst>
                                      </p:cBhvr>
                                      <p:to>
                                        <p:strVal val="visible"/>
                                      </p:to>
                                    </p:set>
                                    <p:animEffect transition="in" filter="fade">
                                      <p:cBhvr>
                                        <p:cTn id="122" dur="1000"/>
                                        <p:tgtEl>
                                          <p:spTgt spid="4">
                                            <p:txEl>
                                              <p:pRg st="9" end="9"/>
                                            </p:txEl>
                                          </p:spTgt>
                                        </p:tgtEl>
                                      </p:cBhvr>
                                    </p:animEffect>
                                    <p:anim calcmode="lin" valueType="num">
                                      <p:cBhvr>
                                        <p:cTn id="12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24" dur="1000" fill="hold"/>
                                        <p:tgtEl>
                                          <p:spTgt spid="4">
                                            <p:txEl>
                                              <p:pRg st="9" end="9"/>
                                            </p:txEl>
                                          </p:spTgt>
                                        </p:tgtEl>
                                        <p:attrNameLst>
                                          <p:attrName>ppt_y</p:attrName>
                                        </p:attrNameLst>
                                      </p:cBhvr>
                                      <p:tavLst>
                                        <p:tav tm="0">
                                          <p:val>
                                            <p:strVal val="#ppt_y+.1"/>
                                          </p:val>
                                        </p:tav>
                                        <p:tav tm="100000">
                                          <p:val>
                                            <p:strVal val="#ppt_y"/>
                                          </p:val>
                                        </p:tav>
                                      </p:tavLst>
                                    </p:anim>
                                  </p:childTnLst>
                                </p:cTn>
                              </p:par>
                              <p:par>
                                <p:cTn id="125" presetID="42" presetClass="entr" presetSubtype="0" fill="hold" nodeType="withEffect">
                                  <p:stCondLst>
                                    <p:cond delay="0"/>
                                  </p:stCondLst>
                                  <p:childTnLst>
                                    <p:set>
                                      <p:cBhvr>
                                        <p:cTn id="126" dur="1" fill="hold">
                                          <p:stCondLst>
                                            <p:cond delay="0"/>
                                          </p:stCondLst>
                                        </p:cTn>
                                        <p:tgtEl>
                                          <p:spTgt spid="4">
                                            <p:txEl>
                                              <p:pRg st="10" end="10"/>
                                            </p:txEl>
                                          </p:spTgt>
                                        </p:tgtEl>
                                        <p:attrNameLst>
                                          <p:attrName>style.visibility</p:attrName>
                                        </p:attrNameLst>
                                      </p:cBhvr>
                                      <p:to>
                                        <p:strVal val="visible"/>
                                      </p:to>
                                    </p:set>
                                    <p:animEffect transition="in" filter="fade">
                                      <p:cBhvr>
                                        <p:cTn id="127" dur="1000"/>
                                        <p:tgtEl>
                                          <p:spTgt spid="4">
                                            <p:txEl>
                                              <p:pRg st="10" end="10"/>
                                            </p:txEl>
                                          </p:spTgt>
                                        </p:tgtEl>
                                      </p:cBhvr>
                                    </p:animEffect>
                                    <p:anim calcmode="lin" valueType="num">
                                      <p:cBhvr>
                                        <p:cTn id="128"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129"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130" presetID="42" presetClass="entr" presetSubtype="0" fill="hold" nodeType="withEffect">
                                  <p:stCondLst>
                                    <p:cond delay="0"/>
                                  </p:stCondLst>
                                  <p:childTnLst>
                                    <p:set>
                                      <p:cBhvr>
                                        <p:cTn id="131" dur="1" fill="hold">
                                          <p:stCondLst>
                                            <p:cond delay="0"/>
                                          </p:stCondLst>
                                        </p:cTn>
                                        <p:tgtEl>
                                          <p:spTgt spid="4">
                                            <p:txEl>
                                              <p:pRg st="11" end="11"/>
                                            </p:txEl>
                                          </p:spTgt>
                                        </p:tgtEl>
                                        <p:attrNameLst>
                                          <p:attrName>style.visibility</p:attrName>
                                        </p:attrNameLst>
                                      </p:cBhvr>
                                      <p:to>
                                        <p:strVal val="visible"/>
                                      </p:to>
                                    </p:set>
                                    <p:animEffect transition="in" filter="fade">
                                      <p:cBhvr>
                                        <p:cTn id="132" dur="1000"/>
                                        <p:tgtEl>
                                          <p:spTgt spid="4">
                                            <p:txEl>
                                              <p:pRg st="11" end="11"/>
                                            </p:txEl>
                                          </p:spTgt>
                                        </p:tgtEl>
                                      </p:cBhvr>
                                    </p:animEffect>
                                    <p:anim calcmode="lin" valueType="num">
                                      <p:cBhvr>
                                        <p:cTn id="133"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34"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135" presetID="42" presetClass="entr" presetSubtype="0" fill="hold" nodeType="withEffect">
                                  <p:stCondLst>
                                    <p:cond delay="0"/>
                                  </p:stCondLst>
                                  <p:childTnLst>
                                    <p:set>
                                      <p:cBhvr>
                                        <p:cTn id="136" dur="1" fill="hold">
                                          <p:stCondLst>
                                            <p:cond delay="0"/>
                                          </p:stCondLst>
                                        </p:cTn>
                                        <p:tgtEl>
                                          <p:spTgt spid="4">
                                            <p:txEl>
                                              <p:pRg st="12" end="12"/>
                                            </p:txEl>
                                          </p:spTgt>
                                        </p:tgtEl>
                                        <p:attrNameLst>
                                          <p:attrName>style.visibility</p:attrName>
                                        </p:attrNameLst>
                                      </p:cBhvr>
                                      <p:to>
                                        <p:strVal val="visible"/>
                                      </p:to>
                                    </p:set>
                                    <p:animEffect transition="in" filter="fade">
                                      <p:cBhvr>
                                        <p:cTn id="137" dur="1000"/>
                                        <p:tgtEl>
                                          <p:spTgt spid="4">
                                            <p:txEl>
                                              <p:pRg st="12" end="12"/>
                                            </p:txEl>
                                          </p:spTgt>
                                        </p:tgtEl>
                                      </p:cBhvr>
                                    </p:animEffect>
                                    <p:anim calcmode="lin" valueType="num">
                                      <p:cBhvr>
                                        <p:cTn id="138"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139"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140" presetID="42" presetClass="entr" presetSubtype="0" fill="hold" nodeType="withEffect">
                                  <p:stCondLst>
                                    <p:cond delay="0"/>
                                  </p:stCondLst>
                                  <p:childTnLst>
                                    <p:set>
                                      <p:cBhvr>
                                        <p:cTn id="141" dur="1" fill="hold">
                                          <p:stCondLst>
                                            <p:cond delay="0"/>
                                          </p:stCondLst>
                                        </p:cTn>
                                        <p:tgtEl>
                                          <p:spTgt spid="4">
                                            <p:txEl>
                                              <p:pRg st="13" end="13"/>
                                            </p:txEl>
                                          </p:spTgt>
                                        </p:tgtEl>
                                        <p:attrNameLst>
                                          <p:attrName>style.visibility</p:attrName>
                                        </p:attrNameLst>
                                      </p:cBhvr>
                                      <p:to>
                                        <p:strVal val="visible"/>
                                      </p:to>
                                    </p:set>
                                    <p:animEffect transition="in" filter="fade">
                                      <p:cBhvr>
                                        <p:cTn id="142" dur="1000"/>
                                        <p:tgtEl>
                                          <p:spTgt spid="4">
                                            <p:txEl>
                                              <p:pRg st="13" end="13"/>
                                            </p:txEl>
                                          </p:spTgt>
                                        </p:tgtEl>
                                      </p:cBhvr>
                                    </p:animEffect>
                                    <p:anim calcmode="lin" valueType="num">
                                      <p:cBhvr>
                                        <p:cTn id="143"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144" dur="1000" fill="hold"/>
                                        <p:tgtEl>
                                          <p:spTgt spid="4">
                                            <p:txEl>
                                              <p:pRg st="13" end="13"/>
                                            </p:txEl>
                                          </p:spTgt>
                                        </p:tgtEl>
                                        <p:attrNameLst>
                                          <p:attrName>ppt_y</p:attrName>
                                        </p:attrNameLst>
                                      </p:cBhvr>
                                      <p:tavLst>
                                        <p:tav tm="0">
                                          <p:val>
                                            <p:strVal val="#ppt_y+.1"/>
                                          </p:val>
                                        </p:tav>
                                        <p:tav tm="100000">
                                          <p:val>
                                            <p:strVal val="#ppt_y"/>
                                          </p:val>
                                        </p:tav>
                                      </p:tavLst>
                                    </p:anim>
                                  </p:childTnLst>
                                </p:cTn>
                              </p:par>
                              <p:par>
                                <p:cTn id="145" presetID="42" presetClass="entr" presetSubtype="0" fill="hold" nodeType="withEffect">
                                  <p:stCondLst>
                                    <p:cond delay="0"/>
                                  </p:stCondLst>
                                  <p:childTnLst>
                                    <p:set>
                                      <p:cBhvr>
                                        <p:cTn id="146" dur="1" fill="hold">
                                          <p:stCondLst>
                                            <p:cond delay="0"/>
                                          </p:stCondLst>
                                        </p:cTn>
                                        <p:tgtEl>
                                          <p:spTgt spid="4">
                                            <p:txEl>
                                              <p:pRg st="14" end="14"/>
                                            </p:txEl>
                                          </p:spTgt>
                                        </p:tgtEl>
                                        <p:attrNameLst>
                                          <p:attrName>style.visibility</p:attrName>
                                        </p:attrNameLst>
                                      </p:cBhvr>
                                      <p:to>
                                        <p:strVal val="visible"/>
                                      </p:to>
                                    </p:set>
                                    <p:animEffect transition="in" filter="fade">
                                      <p:cBhvr>
                                        <p:cTn id="147" dur="1000"/>
                                        <p:tgtEl>
                                          <p:spTgt spid="4">
                                            <p:txEl>
                                              <p:pRg st="14" end="14"/>
                                            </p:txEl>
                                          </p:spTgt>
                                        </p:tgtEl>
                                      </p:cBhvr>
                                    </p:animEffect>
                                    <p:anim calcmode="lin" valueType="num">
                                      <p:cBhvr>
                                        <p:cTn id="148" dur="1000" fill="hold"/>
                                        <p:tgtEl>
                                          <p:spTgt spid="4">
                                            <p:txEl>
                                              <p:pRg st="14" end="14"/>
                                            </p:txEl>
                                          </p:spTgt>
                                        </p:tgtEl>
                                        <p:attrNameLst>
                                          <p:attrName>ppt_x</p:attrName>
                                        </p:attrNameLst>
                                      </p:cBhvr>
                                      <p:tavLst>
                                        <p:tav tm="0">
                                          <p:val>
                                            <p:strVal val="#ppt_x"/>
                                          </p:val>
                                        </p:tav>
                                        <p:tav tm="100000">
                                          <p:val>
                                            <p:strVal val="#ppt_x"/>
                                          </p:val>
                                        </p:tav>
                                      </p:tavLst>
                                    </p:anim>
                                    <p:anim calcmode="lin" valueType="num">
                                      <p:cBhvr>
                                        <p:cTn id="149" dur="1000" fill="hold"/>
                                        <p:tgtEl>
                                          <p:spTgt spid="4">
                                            <p:txEl>
                                              <p:pRg st="14" end="1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C950D-8E85-4809-BE2B-D00DD1FEF3FC}"/>
              </a:ext>
            </a:extLst>
          </p:cNvPr>
          <p:cNvSpPr>
            <a:spLocks noGrp="1"/>
          </p:cNvSpPr>
          <p:nvPr>
            <p:ph type="title"/>
          </p:nvPr>
        </p:nvSpPr>
        <p:spPr/>
        <p:txBody>
          <a:bodyPr/>
          <a:lstStyle/>
          <a:p>
            <a:r>
              <a:rPr lang="en-GB" dirty="0"/>
              <a:t>Protecting  and safeguarding adults at risk policy</a:t>
            </a:r>
          </a:p>
        </p:txBody>
      </p:sp>
      <p:sp>
        <p:nvSpPr>
          <p:cNvPr id="3" name="Content Placeholder 2">
            <a:extLst>
              <a:ext uri="{FF2B5EF4-FFF2-40B4-BE49-F238E27FC236}">
                <a16:creationId xmlns:a16="http://schemas.microsoft.com/office/drawing/2014/main" id="{BCB23A40-A2DC-4012-9AB4-FBE9D2A514D3}"/>
              </a:ext>
            </a:extLst>
          </p:cNvPr>
          <p:cNvSpPr>
            <a:spLocks noGrp="1"/>
          </p:cNvSpPr>
          <p:nvPr>
            <p:ph idx="1"/>
          </p:nvPr>
        </p:nvSpPr>
        <p:spPr/>
        <p:txBody>
          <a:bodyPr>
            <a:normAutofit/>
          </a:bodyPr>
          <a:lstStyle/>
          <a:p>
            <a:r>
              <a:rPr lang="en-GB" dirty="0"/>
              <a:t>Holy Cross Hospital is strongly committed to defining and implementing practices that protect adults at risk, whether patients or visitors, from abuse, neglect or significant harm or distress.  </a:t>
            </a:r>
          </a:p>
          <a:p>
            <a:r>
              <a:rPr lang="en-GB" dirty="0"/>
              <a:t>An adult at risk is defined as a person over the age of 18 years:</a:t>
            </a:r>
          </a:p>
          <a:p>
            <a:pPr lvl="1"/>
            <a:r>
              <a:rPr lang="en-GB" dirty="0"/>
              <a:t>who is in need or may be in need of care services by reason of mental or other disability, age or illness </a:t>
            </a:r>
          </a:p>
          <a:p>
            <a:pPr lvl="1"/>
            <a:r>
              <a:rPr lang="en-GB" dirty="0"/>
              <a:t>who is unable to take care of him or herself or unable to protect him or herself against significant harm or exploitation.  </a:t>
            </a:r>
          </a:p>
          <a:p>
            <a:r>
              <a:rPr lang="en-GB" dirty="0"/>
              <a:t>Adults at risk may be victims or perpetrators, or both of abuse</a:t>
            </a:r>
          </a:p>
        </p:txBody>
      </p:sp>
    </p:spTree>
    <p:extLst>
      <p:ext uri="{BB962C8B-B14F-4D97-AF65-F5344CB8AC3E}">
        <p14:creationId xmlns:p14="http://schemas.microsoft.com/office/powerpoint/2010/main" val="34054833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nodeType="clickEffect">
                                  <p:stCondLst>
                                    <p:cond delay="0"/>
                                  </p:stCondLst>
                                  <p:childTnLst>
                                    <p:set>
                                      <p:cBhvr>
                                        <p:cTn id="17" dur="1" fill="hold">
                                          <p:stCondLst>
                                            <p:cond delay="0"/>
                                          </p:stCondLst>
                                        </p:cTn>
                                        <p:tgtEl>
                                          <p:spTgt spid="3">
                                            <p:txEl>
                                              <p:pRg st="1" end="1"/>
                                            </p:txEl>
                                          </p:spTgt>
                                        </p:tgtEl>
                                        <p:attrNameLst>
                                          <p:attrName>style.visibility</p:attrName>
                                        </p:attrNameLst>
                                      </p:cBhvr>
                                      <p:to>
                                        <p:strVal val="visible"/>
                                      </p:to>
                                    </p:set>
                                    <p:animEffect transition="in" filter="fade">
                                      <p:cBhvr>
                                        <p:cTn id="18" dur="1000"/>
                                        <p:tgtEl>
                                          <p:spTgt spid="3">
                                            <p:txEl>
                                              <p:pRg st="1" end="1"/>
                                            </p:txEl>
                                          </p:spTgt>
                                        </p:tgtEl>
                                      </p:cBhvr>
                                    </p:animEffect>
                                    <p:anim calcmode="lin" valueType="num">
                                      <p:cBhvr>
                                        <p:cTn id="19"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0"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42" presetClass="entr" presetSubtype="0" fill="hold"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fade">
                                      <p:cBhvr>
                                        <p:cTn id="25" dur="1000"/>
                                        <p:tgtEl>
                                          <p:spTgt spid="3">
                                            <p:txEl>
                                              <p:pRg st="2" end="2"/>
                                            </p:txEl>
                                          </p:spTgt>
                                        </p:tgtEl>
                                      </p:cBhvr>
                                    </p:animEffect>
                                    <p:anim calcmode="lin" valueType="num">
                                      <p:cBhvr>
                                        <p:cTn id="26"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7"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8" fill="hold">
                      <p:stCondLst>
                        <p:cond delay="indefinite"/>
                      </p:stCondLst>
                      <p:childTnLst>
                        <p:par>
                          <p:cTn id="29" fill="hold">
                            <p:stCondLst>
                              <p:cond delay="0"/>
                            </p:stCondLst>
                            <p:childTnLst>
                              <p:par>
                                <p:cTn id="30" presetID="42" presetClass="entr" presetSubtype="0" fill="hold" nodeType="clickEffect">
                                  <p:stCondLst>
                                    <p:cond delay="0"/>
                                  </p:stCondLst>
                                  <p:childTnLst>
                                    <p:set>
                                      <p:cBhvr>
                                        <p:cTn id="31" dur="1" fill="hold">
                                          <p:stCondLst>
                                            <p:cond delay="0"/>
                                          </p:stCondLst>
                                        </p:cTn>
                                        <p:tgtEl>
                                          <p:spTgt spid="3">
                                            <p:txEl>
                                              <p:pRg st="3" end="3"/>
                                            </p:txEl>
                                          </p:spTgt>
                                        </p:tgtEl>
                                        <p:attrNameLst>
                                          <p:attrName>style.visibility</p:attrName>
                                        </p:attrNameLst>
                                      </p:cBhvr>
                                      <p:to>
                                        <p:strVal val="visible"/>
                                      </p:to>
                                    </p:set>
                                    <p:animEffect transition="in" filter="fade">
                                      <p:cBhvr>
                                        <p:cTn id="32" dur="1000"/>
                                        <p:tgtEl>
                                          <p:spTgt spid="3">
                                            <p:txEl>
                                              <p:pRg st="3" end="3"/>
                                            </p:txEl>
                                          </p:spTgt>
                                        </p:tgtEl>
                                      </p:cBhvr>
                                    </p:animEffect>
                                    <p:anim calcmode="lin" valueType="num">
                                      <p:cBhvr>
                                        <p:cTn id="3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5" fill="hold">
                      <p:stCondLst>
                        <p:cond delay="indefinite"/>
                      </p:stCondLst>
                      <p:childTnLst>
                        <p:par>
                          <p:cTn id="36" fill="hold">
                            <p:stCondLst>
                              <p:cond delay="0"/>
                            </p:stCondLst>
                            <p:childTnLst>
                              <p:par>
                                <p:cTn id="37" presetID="42" presetClass="entr" presetSubtype="0" fill="hold" nodeType="clickEffect">
                                  <p:stCondLst>
                                    <p:cond delay="0"/>
                                  </p:stCondLst>
                                  <p:childTnLst>
                                    <p:set>
                                      <p:cBhvr>
                                        <p:cTn id="38" dur="1" fill="hold">
                                          <p:stCondLst>
                                            <p:cond delay="0"/>
                                          </p:stCondLst>
                                        </p:cTn>
                                        <p:tgtEl>
                                          <p:spTgt spid="3">
                                            <p:txEl>
                                              <p:pRg st="4" end="4"/>
                                            </p:txEl>
                                          </p:spTgt>
                                        </p:tgtEl>
                                        <p:attrNameLst>
                                          <p:attrName>style.visibility</p:attrName>
                                        </p:attrNameLst>
                                      </p:cBhvr>
                                      <p:to>
                                        <p:strVal val="visible"/>
                                      </p:to>
                                    </p:set>
                                    <p:animEffect transition="in" filter="fade">
                                      <p:cBhvr>
                                        <p:cTn id="39" dur="1000"/>
                                        <p:tgtEl>
                                          <p:spTgt spid="3">
                                            <p:txEl>
                                              <p:pRg st="4" end="4"/>
                                            </p:txEl>
                                          </p:spTgt>
                                        </p:tgtEl>
                                      </p:cBhvr>
                                    </p:animEffect>
                                    <p:anim calcmode="lin" valueType="num">
                                      <p:cBhvr>
                                        <p:cTn id="4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DFB9D96-FB97-427C-9DE8-338CD34A79C5}"/>
              </a:ext>
            </a:extLst>
          </p:cNvPr>
          <p:cNvSpPr>
            <a:spLocks noGrp="1"/>
          </p:cNvSpPr>
          <p:nvPr>
            <p:ph type="title"/>
          </p:nvPr>
        </p:nvSpPr>
        <p:spPr/>
        <p:txBody>
          <a:bodyPr>
            <a:normAutofit fontScale="90000"/>
          </a:bodyPr>
          <a:lstStyle/>
          <a:p>
            <a:pPr algn="ctr"/>
            <a:r>
              <a:rPr lang="en-GB" dirty="0"/>
              <a:t>Protecting  and safeguarding adults at risk policy continued</a:t>
            </a:r>
            <a:br>
              <a:rPr lang="en-GB" dirty="0"/>
            </a:br>
            <a:endParaRPr lang="en-GB" dirty="0"/>
          </a:p>
        </p:txBody>
      </p:sp>
      <p:sp>
        <p:nvSpPr>
          <p:cNvPr id="3" name="Content Placeholder 2">
            <a:extLst>
              <a:ext uri="{FF2B5EF4-FFF2-40B4-BE49-F238E27FC236}">
                <a16:creationId xmlns:a16="http://schemas.microsoft.com/office/drawing/2014/main" id="{18723BF0-5FC6-4573-9EC2-4A49E888C47A}"/>
              </a:ext>
            </a:extLst>
          </p:cNvPr>
          <p:cNvSpPr>
            <a:spLocks noGrp="1"/>
          </p:cNvSpPr>
          <p:nvPr>
            <p:ph sz="half" idx="1"/>
          </p:nvPr>
        </p:nvSpPr>
        <p:spPr/>
        <p:txBody>
          <a:bodyPr>
            <a:normAutofit lnSpcReduction="10000"/>
          </a:bodyPr>
          <a:lstStyle/>
          <a:p>
            <a:r>
              <a:rPr lang="en-GB" dirty="0"/>
              <a:t>Types of abuse</a:t>
            </a:r>
          </a:p>
          <a:p>
            <a:pPr lvl="1"/>
            <a:r>
              <a:rPr lang="en-GB" dirty="0"/>
              <a:t>Physical</a:t>
            </a:r>
          </a:p>
          <a:p>
            <a:pPr lvl="1"/>
            <a:r>
              <a:rPr lang="en-GB" dirty="0"/>
              <a:t>Sexual</a:t>
            </a:r>
          </a:p>
          <a:p>
            <a:pPr lvl="1"/>
            <a:r>
              <a:rPr lang="en-GB" dirty="0"/>
              <a:t>Psychological</a:t>
            </a:r>
          </a:p>
          <a:p>
            <a:pPr lvl="1"/>
            <a:r>
              <a:rPr lang="en-GB" dirty="0"/>
              <a:t>Financial or material</a:t>
            </a:r>
          </a:p>
          <a:p>
            <a:pPr lvl="1"/>
            <a:r>
              <a:rPr lang="en-GB" dirty="0"/>
              <a:t>Neglect or act of omission</a:t>
            </a:r>
          </a:p>
          <a:p>
            <a:pPr lvl="1"/>
            <a:r>
              <a:rPr lang="en-GB" dirty="0"/>
              <a:t>Discriminatory</a:t>
            </a:r>
          </a:p>
          <a:p>
            <a:pPr lvl="1"/>
            <a:r>
              <a:rPr lang="en-GB" dirty="0"/>
              <a:t>Self neglect</a:t>
            </a:r>
          </a:p>
          <a:p>
            <a:pPr lvl="1"/>
            <a:r>
              <a:rPr lang="en-GB" dirty="0"/>
              <a:t>Domestic violence or abuse</a:t>
            </a:r>
          </a:p>
          <a:p>
            <a:pPr lvl="1"/>
            <a:r>
              <a:rPr lang="en-GB" dirty="0"/>
              <a:t>Modern slavery</a:t>
            </a:r>
          </a:p>
          <a:p>
            <a:pPr lvl="1"/>
            <a:r>
              <a:rPr lang="en-GB" dirty="0"/>
              <a:t>Organisational or institutional abuse</a:t>
            </a:r>
          </a:p>
        </p:txBody>
      </p:sp>
      <p:sp>
        <p:nvSpPr>
          <p:cNvPr id="4" name="Content Placeholder 3">
            <a:extLst>
              <a:ext uri="{FF2B5EF4-FFF2-40B4-BE49-F238E27FC236}">
                <a16:creationId xmlns:a16="http://schemas.microsoft.com/office/drawing/2014/main" id="{3271EA98-F7C8-4DE5-A548-75B26CCCD77D}"/>
              </a:ext>
            </a:extLst>
          </p:cNvPr>
          <p:cNvSpPr>
            <a:spLocks noGrp="1"/>
          </p:cNvSpPr>
          <p:nvPr>
            <p:ph sz="half" idx="2"/>
          </p:nvPr>
        </p:nvSpPr>
        <p:spPr/>
        <p:txBody>
          <a:bodyPr>
            <a:normAutofit lnSpcReduction="10000"/>
          </a:bodyPr>
          <a:lstStyle/>
          <a:p>
            <a:r>
              <a:rPr lang="en-GB" dirty="0"/>
              <a:t>Accountability and responsibility</a:t>
            </a:r>
          </a:p>
          <a:p>
            <a:pPr lvl="1"/>
            <a:r>
              <a:rPr lang="en-GB" dirty="0"/>
              <a:t>Safeguarding officers:</a:t>
            </a:r>
          </a:p>
          <a:p>
            <a:pPr lvl="2"/>
            <a:r>
              <a:rPr lang="en-GB" dirty="0"/>
              <a:t>CEO</a:t>
            </a:r>
          </a:p>
          <a:p>
            <a:pPr lvl="2"/>
            <a:r>
              <a:rPr lang="en-GB" dirty="0"/>
              <a:t>DNS</a:t>
            </a:r>
          </a:p>
          <a:p>
            <a:pPr lvl="2"/>
            <a:r>
              <a:rPr lang="en-GB" dirty="0"/>
              <a:t>Night sister</a:t>
            </a:r>
          </a:p>
          <a:p>
            <a:r>
              <a:rPr lang="en-GB" dirty="0"/>
              <a:t>Confidentiality </a:t>
            </a:r>
          </a:p>
          <a:p>
            <a:r>
              <a:rPr lang="en-GB" dirty="0"/>
              <a:t>Recording </a:t>
            </a:r>
          </a:p>
          <a:p>
            <a:r>
              <a:rPr lang="en-GB" dirty="0"/>
              <a:t>Staff support and training</a:t>
            </a:r>
          </a:p>
          <a:p>
            <a:r>
              <a:rPr lang="en-GB" dirty="0"/>
              <a:t>Disclosure and Baring Service</a:t>
            </a:r>
          </a:p>
          <a:p>
            <a:r>
              <a:rPr lang="en-GB" dirty="0"/>
              <a:t>Assessment and intervention </a:t>
            </a:r>
          </a:p>
        </p:txBody>
      </p:sp>
      <p:sp>
        <p:nvSpPr>
          <p:cNvPr id="5" name="TextBox 4">
            <a:extLst>
              <a:ext uri="{FF2B5EF4-FFF2-40B4-BE49-F238E27FC236}">
                <a16:creationId xmlns:a16="http://schemas.microsoft.com/office/drawing/2014/main" id="{4B56D836-8244-49BD-B54A-3F9C0E5062A1}"/>
              </a:ext>
            </a:extLst>
          </p:cNvPr>
          <p:cNvSpPr txBox="1"/>
          <p:nvPr/>
        </p:nvSpPr>
        <p:spPr>
          <a:xfrm>
            <a:off x="7366233" y="1159669"/>
            <a:ext cx="2793534" cy="646331"/>
          </a:xfrm>
          <a:prstGeom prst="rect">
            <a:avLst/>
          </a:prstGeom>
          <a:noFill/>
        </p:spPr>
        <p:txBody>
          <a:bodyPr wrap="square" rtlCol="0">
            <a:spAutoFit/>
          </a:bodyPr>
          <a:lstStyle/>
          <a:p>
            <a:r>
              <a:rPr lang="en-GB" dirty="0">
                <a:solidFill>
                  <a:srgbClr val="FF0000"/>
                </a:solidFill>
              </a:rPr>
              <a:t>Can you identify the safeguarding officers?</a:t>
            </a:r>
          </a:p>
        </p:txBody>
      </p:sp>
      <p:sp>
        <p:nvSpPr>
          <p:cNvPr id="6" name="TextBox 5">
            <a:extLst>
              <a:ext uri="{FF2B5EF4-FFF2-40B4-BE49-F238E27FC236}">
                <a16:creationId xmlns:a16="http://schemas.microsoft.com/office/drawing/2014/main" id="{B0173D93-4B85-4AF2-AE8D-57C5D6AD4171}"/>
              </a:ext>
            </a:extLst>
          </p:cNvPr>
          <p:cNvSpPr txBox="1"/>
          <p:nvPr/>
        </p:nvSpPr>
        <p:spPr>
          <a:xfrm>
            <a:off x="1434517" y="1159668"/>
            <a:ext cx="2667699" cy="646331"/>
          </a:xfrm>
          <a:prstGeom prst="rect">
            <a:avLst/>
          </a:prstGeom>
          <a:noFill/>
        </p:spPr>
        <p:txBody>
          <a:bodyPr wrap="square" rtlCol="0">
            <a:spAutoFit/>
          </a:bodyPr>
          <a:lstStyle/>
          <a:p>
            <a:r>
              <a:rPr lang="en-GB" dirty="0">
                <a:solidFill>
                  <a:srgbClr val="FF0000"/>
                </a:solidFill>
              </a:rPr>
              <a:t>What types of abuse are there?</a:t>
            </a:r>
          </a:p>
        </p:txBody>
      </p:sp>
    </p:spTree>
    <p:extLst>
      <p:ext uri="{BB962C8B-B14F-4D97-AF65-F5344CB8AC3E}">
        <p14:creationId xmlns:p14="http://schemas.microsoft.com/office/powerpoint/2010/main" val="14957863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0" end="0"/>
                                            </p:txEl>
                                          </p:spTgt>
                                        </p:tgtEl>
                                        <p:attrNameLst>
                                          <p:attrName>style.visibility</p:attrName>
                                        </p:attrNameLst>
                                      </p:cBhvr>
                                      <p:to>
                                        <p:strVal val="visible"/>
                                      </p:to>
                                    </p:set>
                                    <p:animEffect transition="in" filter="fade">
                                      <p:cBhvr>
                                        <p:cTn id="14" dur="1000"/>
                                        <p:tgtEl>
                                          <p:spTgt spid="6">
                                            <p:txEl>
                                              <p:pRg st="0" end="0"/>
                                            </p:txEl>
                                          </p:spTgt>
                                        </p:tgtEl>
                                      </p:cBhvr>
                                    </p:animEffect>
                                    <p:anim calcmode="lin" valueType="num">
                                      <p:cBhvr>
                                        <p:cTn id="15"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fade">
                                      <p:cBhvr>
                                        <p:cTn id="21" dur="1000"/>
                                        <p:tgtEl>
                                          <p:spTgt spid="3">
                                            <p:txEl>
                                              <p:pRg st="0" end="0"/>
                                            </p:txEl>
                                          </p:spTgt>
                                        </p:tgtEl>
                                      </p:cBhvr>
                                    </p:animEffect>
                                    <p:anim calcmode="lin" valueType="num">
                                      <p:cBhvr>
                                        <p:cTn id="2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1" end="1"/>
                                            </p:txEl>
                                          </p:spTgt>
                                        </p:tgtEl>
                                        <p:attrNameLst>
                                          <p:attrName>style.visibility</p:attrName>
                                        </p:attrNameLst>
                                      </p:cBhvr>
                                      <p:to>
                                        <p:strVal val="visible"/>
                                      </p:to>
                                    </p:set>
                                    <p:animEffect transition="in" filter="fade">
                                      <p:cBhvr>
                                        <p:cTn id="26" dur="1000"/>
                                        <p:tgtEl>
                                          <p:spTgt spid="3">
                                            <p:txEl>
                                              <p:pRg st="1" end="1"/>
                                            </p:txEl>
                                          </p:spTgt>
                                        </p:tgtEl>
                                      </p:cBhvr>
                                    </p:animEffect>
                                    <p:anim calcmode="lin" valueType="num">
                                      <p:cBhvr>
                                        <p:cTn id="2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29" presetID="42" presetClass="entr" presetSubtype="0" fill="hold"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animEffect transition="in" filter="fade">
                                      <p:cBhvr>
                                        <p:cTn id="31" dur="1000"/>
                                        <p:tgtEl>
                                          <p:spTgt spid="3">
                                            <p:txEl>
                                              <p:pRg st="2" end="2"/>
                                            </p:txEl>
                                          </p:spTgt>
                                        </p:tgtEl>
                                      </p:cBhvr>
                                    </p:animEffect>
                                    <p:anim calcmode="lin" valueType="num">
                                      <p:cBhvr>
                                        <p:cTn id="3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4" presetID="42" presetClass="entr" presetSubtype="0" fill="hold" nodeType="with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Effect transition="in" filter="fade">
                                      <p:cBhvr>
                                        <p:cTn id="36" dur="1000"/>
                                        <p:tgtEl>
                                          <p:spTgt spid="3">
                                            <p:txEl>
                                              <p:pRg st="3" end="3"/>
                                            </p:txEl>
                                          </p:spTgt>
                                        </p:tgtEl>
                                      </p:cBhvr>
                                    </p:animEffect>
                                    <p:anim calcmode="lin" valueType="num">
                                      <p:cBhvr>
                                        <p:cTn id="3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3" end="3"/>
                                            </p:txEl>
                                          </p:spTgt>
                                        </p:tgtEl>
                                        <p:attrNameLst>
                                          <p:attrName>ppt_y</p:attrName>
                                        </p:attrNameLst>
                                      </p:cBhvr>
                                      <p:tavLst>
                                        <p:tav tm="0">
                                          <p:val>
                                            <p:strVal val="#ppt_y+.1"/>
                                          </p:val>
                                        </p:tav>
                                        <p:tav tm="100000">
                                          <p:val>
                                            <p:strVal val="#ppt_y"/>
                                          </p:val>
                                        </p:tav>
                                      </p:tavLst>
                                    </p:anim>
                                  </p:childTnLst>
                                </p:cTn>
                              </p:par>
                              <p:par>
                                <p:cTn id="39" presetID="42" presetClass="entr" presetSubtype="0" fill="hold" nodeType="withEffect">
                                  <p:stCondLst>
                                    <p:cond delay="0"/>
                                  </p:stCondLst>
                                  <p:childTnLst>
                                    <p:set>
                                      <p:cBhvr>
                                        <p:cTn id="40" dur="1" fill="hold">
                                          <p:stCondLst>
                                            <p:cond delay="0"/>
                                          </p:stCondLst>
                                        </p:cTn>
                                        <p:tgtEl>
                                          <p:spTgt spid="3">
                                            <p:txEl>
                                              <p:pRg st="4" end="4"/>
                                            </p:txEl>
                                          </p:spTgt>
                                        </p:tgtEl>
                                        <p:attrNameLst>
                                          <p:attrName>style.visibility</p:attrName>
                                        </p:attrNameLst>
                                      </p:cBhvr>
                                      <p:to>
                                        <p:strVal val="visible"/>
                                      </p:to>
                                    </p:set>
                                    <p:animEffect transition="in" filter="fade">
                                      <p:cBhvr>
                                        <p:cTn id="41" dur="1000"/>
                                        <p:tgtEl>
                                          <p:spTgt spid="3">
                                            <p:txEl>
                                              <p:pRg st="4" end="4"/>
                                            </p:txEl>
                                          </p:spTgt>
                                        </p:tgtEl>
                                      </p:cBhvr>
                                    </p:animEffect>
                                    <p:anim calcmode="lin" valueType="num">
                                      <p:cBhvr>
                                        <p:cTn id="4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4" presetID="42" presetClass="entr" presetSubtype="0" fill="hold" nodeType="withEffect">
                                  <p:stCondLst>
                                    <p:cond delay="0"/>
                                  </p:stCondLst>
                                  <p:childTnLst>
                                    <p:set>
                                      <p:cBhvr>
                                        <p:cTn id="45" dur="1" fill="hold">
                                          <p:stCondLst>
                                            <p:cond delay="0"/>
                                          </p:stCondLst>
                                        </p:cTn>
                                        <p:tgtEl>
                                          <p:spTgt spid="3">
                                            <p:txEl>
                                              <p:pRg st="5" end="5"/>
                                            </p:txEl>
                                          </p:spTgt>
                                        </p:tgtEl>
                                        <p:attrNameLst>
                                          <p:attrName>style.visibility</p:attrName>
                                        </p:attrNameLst>
                                      </p:cBhvr>
                                      <p:to>
                                        <p:strVal val="visible"/>
                                      </p:to>
                                    </p:set>
                                    <p:animEffect transition="in" filter="fade">
                                      <p:cBhvr>
                                        <p:cTn id="46" dur="1000"/>
                                        <p:tgtEl>
                                          <p:spTgt spid="3">
                                            <p:txEl>
                                              <p:pRg st="5" end="5"/>
                                            </p:txEl>
                                          </p:spTgt>
                                        </p:tgtEl>
                                      </p:cBhvr>
                                    </p:animEffect>
                                    <p:anim calcmode="lin" valueType="num">
                                      <p:cBhvr>
                                        <p:cTn id="4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48" dur="1000" fill="hold"/>
                                        <p:tgtEl>
                                          <p:spTgt spid="3">
                                            <p:txEl>
                                              <p:pRg st="5" end="5"/>
                                            </p:txEl>
                                          </p:spTgt>
                                        </p:tgtEl>
                                        <p:attrNameLst>
                                          <p:attrName>ppt_y</p:attrName>
                                        </p:attrNameLst>
                                      </p:cBhvr>
                                      <p:tavLst>
                                        <p:tav tm="0">
                                          <p:val>
                                            <p:strVal val="#ppt_y+.1"/>
                                          </p:val>
                                        </p:tav>
                                        <p:tav tm="100000">
                                          <p:val>
                                            <p:strVal val="#ppt_y"/>
                                          </p:val>
                                        </p:tav>
                                      </p:tavLst>
                                    </p:anim>
                                  </p:childTnLst>
                                </p:cTn>
                              </p:par>
                              <p:par>
                                <p:cTn id="49" presetID="42" presetClass="entr" presetSubtype="0" fill="hold" nodeType="withEffect">
                                  <p:stCondLst>
                                    <p:cond delay="0"/>
                                  </p:stCondLst>
                                  <p:childTnLst>
                                    <p:set>
                                      <p:cBhvr>
                                        <p:cTn id="50" dur="1" fill="hold">
                                          <p:stCondLst>
                                            <p:cond delay="0"/>
                                          </p:stCondLst>
                                        </p:cTn>
                                        <p:tgtEl>
                                          <p:spTgt spid="3">
                                            <p:txEl>
                                              <p:pRg st="6" end="6"/>
                                            </p:txEl>
                                          </p:spTgt>
                                        </p:tgtEl>
                                        <p:attrNameLst>
                                          <p:attrName>style.visibility</p:attrName>
                                        </p:attrNameLst>
                                      </p:cBhvr>
                                      <p:to>
                                        <p:strVal val="visible"/>
                                      </p:to>
                                    </p:set>
                                    <p:animEffect transition="in" filter="fade">
                                      <p:cBhvr>
                                        <p:cTn id="51" dur="1000"/>
                                        <p:tgtEl>
                                          <p:spTgt spid="3">
                                            <p:txEl>
                                              <p:pRg st="6" end="6"/>
                                            </p:txEl>
                                          </p:spTgt>
                                        </p:tgtEl>
                                      </p:cBhvr>
                                    </p:animEffect>
                                    <p:anim calcmode="lin" valueType="num">
                                      <p:cBhvr>
                                        <p:cTn id="52"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3"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4" presetID="42" presetClass="entr" presetSubtype="0" fill="hold" nodeType="withEffect">
                                  <p:stCondLst>
                                    <p:cond delay="0"/>
                                  </p:stCondLst>
                                  <p:childTnLst>
                                    <p:set>
                                      <p:cBhvr>
                                        <p:cTn id="55" dur="1" fill="hold">
                                          <p:stCondLst>
                                            <p:cond delay="0"/>
                                          </p:stCondLst>
                                        </p:cTn>
                                        <p:tgtEl>
                                          <p:spTgt spid="3">
                                            <p:txEl>
                                              <p:pRg st="7" end="7"/>
                                            </p:txEl>
                                          </p:spTgt>
                                        </p:tgtEl>
                                        <p:attrNameLst>
                                          <p:attrName>style.visibility</p:attrName>
                                        </p:attrNameLst>
                                      </p:cBhvr>
                                      <p:to>
                                        <p:strVal val="visible"/>
                                      </p:to>
                                    </p:set>
                                    <p:animEffect transition="in" filter="fade">
                                      <p:cBhvr>
                                        <p:cTn id="56" dur="1000"/>
                                        <p:tgtEl>
                                          <p:spTgt spid="3">
                                            <p:txEl>
                                              <p:pRg st="7" end="7"/>
                                            </p:txEl>
                                          </p:spTgt>
                                        </p:tgtEl>
                                      </p:cBhvr>
                                    </p:animEffect>
                                    <p:anim calcmode="lin" valueType="num">
                                      <p:cBhvr>
                                        <p:cTn id="57"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3">
                                            <p:txEl>
                                              <p:pRg st="7" end="7"/>
                                            </p:txEl>
                                          </p:spTgt>
                                        </p:tgtEl>
                                        <p:attrNameLst>
                                          <p:attrName>ppt_y</p:attrName>
                                        </p:attrNameLst>
                                      </p:cBhvr>
                                      <p:tavLst>
                                        <p:tav tm="0">
                                          <p:val>
                                            <p:strVal val="#ppt_y+.1"/>
                                          </p:val>
                                        </p:tav>
                                        <p:tav tm="100000">
                                          <p:val>
                                            <p:strVal val="#ppt_y"/>
                                          </p:val>
                                        </p:tav>
                                      </p:tavLst>
                                    </p:anim>
                                  </p:childTnLst>
                                </p:cTn>
                              </p:par>
                              <p:par>
                                <p:cTn id="59" presetID="42" presetClass="entr" presetSubtype="0" fill="hold" nodeType="with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Effect transition="in" filter="fade">
                                      <p:cBhvr>
                                        <p:cTn id="61" dur="1000"/>
                                        <p:tgtEl>
                                          <p:spTgt spid="3">
                                            <p:txEl>
                                              <p:pRg st="8" end="8"/>
                                            </p:txEl>
                                          </p:spTgt>
                                        </p:tgtEl>
                                      </p:cBhvr>
                                    </p:animEffect>
                                    <p:anim calcmode="lin" valueType="num">
                                      <p:cBhvr>
                                        <p:cTn id="62"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4" presetID="42" presetClass="entr" presetSubtype="0" fill="hold" nodeType="withEffect">
                                  <p:stCondLst>
                                    <p:cond delay="0"/>
                                  </p:stCondLst>
                                  <p:childTnLst>
                                    <p:set>
                                      <p:cBhvr>
                                        <p:cTn id="65" dur="1" fill="hold">
                                          <p:stCondLst>
                                            <p:cond delay="0"/>
                                          </p:stCondLst>
                                        </p:cTn>
                                        <p:tgtEl>
                                          <p:spTgt spid="3">
                                            <p:txEl>
                                              <p:pRg st="9" end="9"/>
                                            </p:txEl>
                                          </p:spTgt>
                                        </p:tgtEl>
                                        <p:attrNameLst>
                                          <p:attrName>style.visibility</p:attrName>
                                        </p:attrNameLst>
                                      </p:cBhvr>
                                      <p:to>
                                        <p:strVal val="visible"/>
                                      </p:to>
                                    </p:set>
                                    <p:animEffect transition="in" filter="fade">
                                      <p:cBhvr>
                                        <p:cTn id="66" dur="1000"/>
                                        <p:tgtEl>
                                          <p:spTgt spid="3">
                                            <p:txEl>
                                              <p:pRg st="9" end="9"/>
                                            </p:txEl>
                                          </p:spTgt>
                                        </p:tgtEl>
                                      </p:cBhvr>
                                    </p:animEffect>
                                    <p:anim calcmode="lin" valueType="num">
                                      <p:cBhvr>
                                        <p:cTn id="67"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8" dur="1000" fill="hold"/>
                                        <p:tgtEl>
                                          <p:spTgt spid="3">
                                            <p:txEl>
                                              <p:pRg st="9" end="9"/>
                                            </p:txEl>
                                          </p:spTgt>
                                        </p:tgtEl>
                                        <p:attrNameLst>
                                          <p:attrName>ppt_y</p:attrName>
                                        </p:attrNameLst>
                                      </p:cBhvr>
                                      <p:tavLst>
                                        <p:tav tm="0">
                                          <p:val>
                                            <p:strVal val="#ppt_y+.1"/>
                                          </p:val>
                                        </p:tav>
                                        <p:tav tm="100000">
                                          <p:val>
                                            <p:strVal val="#ppt_y"/>
                                          </p:val>
                                        </p:tav>
                                      </p:tavLst>
                                    </p:anim>
                                  </p:childTnLst>
                                </p:cTn>
                              </p:par>
                              <p:par>
                                <p:cTn id="69" presetID="42" presetClass="entr" presetSubtype="0" fill="hold" nodeType="withEffect">
                                  <p:stCondLst>
                                    <p:cond delay="0"/>
                                  </p:stCondLst>
                                  <p:childTnLst>
                                    <p:set>
                                      <p:cBhvr>
                                        <p:cTn id="70" dur="1" fill="hold">
                                          <p:stCondLst>
                                            <p:cond delay="0"/>
                                          </p:stCondLst>
                                        </p:cTn>
                                        <p:tgtEl>
                                          <p:spTgt spid="3">
                                            <p:txEl>
                                              <p:pRg st="10" end="10"/>
                                            </p:txEl>
                                          </p:spTgt>
                                        </p:tgtEl>
                                        <p:attrNameLst>
                                          <p:attrName>style.visibility</p:attrName>
                                        </p:attrNameLst>
                                      </p:cBhvr>
                                      <p:to>
                                        <p:strVal val="visible"/>
                                      </p:to>
                                    </p:set>
                                    <p:animEffect transition="in" filter="fade">
                                      <p:cBhvr>
                                        <p:cTn id="71" dur="1000"/>
                                        <p:tgtEl>
                                          <p:spTgt spid="3">
                                            <p:txEl>
                                              <p:pRg st="10" end="10"/>
                                            </p:txEl>
                                          </p:spTgt>
                                        </p:tgtEl>
                                      </p:cBhvr>
                                    </p:animEffect>
                                    <p:anim calcmode="lin" valueType="num">
                                      <p:cBhvr>
                                        <p:cTn id="72"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3"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42" presetClass="entr" presetSubtype="0" fill="hold" nodeType="clickEffect">
                                  <p:stCondLst>
                                    <p:cond delay="0"/>
                                  </p:stCondLst>
                                  <p:childTnLst>
                                    <p:set>
                                      <p:cBhvr>
                                        <p:cTn id="77" dur="1" fill="hold">
                                          <p:stCondLst>
                                            <p:cond delay="0"/>
                                          </p:stCondLst>
                                        </p:cTn>
                                        <p:tgtEl>
                                          <p:spTgt spid="5">
                                            <p:txEl>
                                              <p:pRg st="0" end="0"/>
                                            </p:txEl>
                                          </p:spTgt>
                                        </p:tgtEl>
                                        <p:attrNameLst>
                                          <p:attrName>style.visibility</p:attrName>
                                        </p:attrNameLst>
                                      </p:cBhvr>
                                      <p:to>
                                        <p:strVal val="visible"/>
                                      </p:to>
                                    </p:set>
                                    <p:animEffect transition="in" filter="fade">
                                      <p:cBhvr>
                                        <p:cTn id="78" dur="1000"/>
                                        <p:tgtEl>
                                          <p:spTgt spid="5">
                                            <p:txEl>
                                              <p:pRg st="0" end="0"/>
                                            </p:txEl>
                                          </p:spTgt>
                                        </p:tgtEl>
                                      </p:cBhvr>
                                    </p:animEffect>
                                    <p:anim calcmode="lin" valueType="num">
                                      <p:cBhvr>
                                        <p:cTn id="79"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80"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81" fill="hold">
                      <p:stCondLst>
                        <p:cond delay="indefinite"/>
                      </p:stCondLst>
                      <p:childTnLst>
                        <p:par>
                          <p:cTn id="82" fill="hold">
                            <p:stCondLst>
                              <p:cond delay="0"/>
                            </p:stCondLst>
                            <p:childTnLst>
                              <p:par>
                                <p:cTn id="83" presetID="42" presetClass="entr" presetSubtype="0" fill="hold" nodeType="clickEffect">
                                  <p:stCondLst>
                                    <p:cond delay="0"/>
                                  </p:stCondLst>
                                  <p:childTnLst>
                                    <p:set>
                                      <p:cBhvr>
                                        <p:cTn id="84" dur="1" fill="hold">
                                          <p:stCondLst>
                                            <p:cond delay="0"/>
                                          </p:stCondLst>
                                        </p:cTn>
                                        <p:tgtEl>
                                          <p:spTgt spid="4">
                                            <p:txEl>
                                              <p:pRg st="0" end="0"/>
                                            </p:txEl>
                                          </p:spTgt>
                                        </p:tgtEl>
                                        <p:attrNameLst>
                                          <p:attrName>style.visibility</p:attrName>
                                        </p:attrNameLst>
                                      </p:cBhvr>
                                      <p:to>
                                        <p:strVal val="visible"/>
                                      </p:to>
                                    </p:set>
                                    <p:animEffect transition="in" filter="fade">
                                      <p:cBhvr>
                                        <p:cTn id="85" dur="1000"/>
                                        <p:tgtEl>
                                          <p:spTgt spid="4">
                                            <p:txEl>
                                              <p:pRg st="0" end="0"/>
                                            </p:txEl>
                                          </p:spTgt>
                                        </p:tgtEl>
                                      </p:cBhvr>
                                    </p:animEffect>
                                    <p:anim calcmode="lin" valueType="num">
                                      <p:cBhvr>
                                        <p:cTn id="8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87" dur="1000" fill="hold"/>
                                        <p:tgtEl>
                                          <p:spTgt spid="4">
                                            <p:txEl>
                                              <p:pRg st="0" end="0"/>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4">
                                            <p:txEl>
                                              <p:pRg st="1" end="1"/>
                                            </p:txEl>
                                          </p:spTgt>
                                        </p:tgtEl>
                                        <p:attrNameLst>
                                          <p:attrName>style.visibility</p:attrName>
                                        </p:attrNameLst>
                                      </p:cBhvr>
                                      <p:to>
                                        <p:strVal val="visible"/>
                                      </p:to>
                                    </p:set>
                                    <p:animEffect transition="in" filter="fade">
                                      <p:cBhvr>
                                        <p:cTn id="90" dur="1000"/>
                                        <p:tgtEl>
                                          <p:spTgt spid="4">
                                            <p:txEl>
                                              <p:pRg st="1" end="1"/>
                                            </p:txEl>
                                          </p:spTgt>
                                        </p:tgtEl>
                                      </p:cBhvr>
                                    </p:animEffect>
                                    <p:anim calcmode="lin" valueType="num">
                                      <p:cBhvr>
                                        <p:cTn id="9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92" dur="1000" fill="hold"/>
                                        <p:tgtEl>
                                          <p:spTgt spid="4">
                                            <p:txEl>
                                              <p:pRg st="1" end="1"/>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4">
                                            <p:txEl>
                                              <p:pRg st="2" end="2"/>
                                            </p:txEl>
                                          </p:spTgt>
                                        </p:tgtEl>
                                        <p:attrNameLst>
                                          <p:attrName>style.visibility</p:attrName>
                                        </p:attrNameLst>
                                      </p:cBhvr>
                                      <p:to>
                                        <p:strVal val="visible"/>
                                      </p:to>
                                    </p:set>
                                    <p:animEffect transition="in" filter="fade">
                                      <p:cBhvr>
                                        <p:cTn id="95" dur="1000"/>
                                        <p:tgtEl>
                                          <p:spTgt spid="4">
                                            <p:txEl>
                                              <p:pRg st="2" end="2"/>
                                            </p:txEl>
                                          </p:spTgt>
                                        </p:tgtEl>
                                      </p:cBhvr>
                                    </p:animEffect>
                                    <p:anim calcmode="lin" valueType="num">
                                      <p:cBhvr>
                                        <p:cTn id="9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97" dur="1000" fill="hold"/>
                                        <p:tgtEl>
                                          <p:spTgt spid="4">
                                            <p:txEl>
                                              <p:pRg st="2" end="2"/>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4">
                                            <p:txEl>
                                              <p:pRg st="3" end="3"/>
                                            </p:txEl>
                                          </p:spTgt>
                                        </p:tgtEl>
                                        <p:attrNameLst>
                                          <p:attrName>style.visibility</p:attrName>
                                        </p:attrNameLst>
                                      </p:cBhvr>
                                      <p:to>
                                        <p:strVal val="visible"/>
                                      </p:to>
                                    </p:set>
                                    <p:animEffect transition="in" filter="fade">
                                      <p:cBhvr>
                                        <p:cTn id="100" dur="1000"/>
                                        <p:tgtEl>
                                          <p:spTgt spid="4">
                                            <p:txEl>
                                              <p:pRg st="3" end="3"/>
                                            </p:txEl>
                                          </p:spTgt>
                                        </p:tgtEl>
                                      </p:cBhvr>
                                    </p:animEffect>
                                    <p:anim calcmode="lin" valueType="num">
                                      <p:cBhvr>
                                        <p:cTn id="10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102" dur="1000" fill="hold"/>
                                        <p:tgtEl>
                                          <p:spTgt spid="4">
                                            <p:txEl>
                                              <p:pRg st="3" end="3"/>
                                            </p:txEl>
                                          </p:spTgt>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4">
                                            <p:txEl>
                                              <p:pRg st="4" end="4"/>
                                            </p:txEl>
                                          </p:spTgt>
                                        </p:tgtEl>
                                        <p:attrNameLst>
                                          <p:attrName>style.visibility</p:attrName>
                                        </p:attrNameLst>
                                      </p:cBhvr>
                                      <p:to>
                                        <p:strVal val="visible"/>
                                      </p:to>
                                    </p:set>
                                    <p:animEffect transition="in" filter="fade">
                                      <p:cBhvr>
                                        <p:cTn id="105" dur="1000"/>
                                        <p:tgtEl>
                                          <p:spTgt spid="4">
                                            <p:txEl>
                                              <p:pRg st="4" end="4"/>
                                            </p:txEl>
                                          </p:spTgt>
                                        </p:tgtEl>
                                      </p:cBhvr>
                                    </p:animEffect>
                                    <p:anim calcmode="lin" valueType="num">
                                      <p:cBhvr>
                                        <p:cTn id="10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8" fill="hold">
                      <p:stCondLst>
                        <p:cond delay="indefinite"/>
                      </p:stCondLst>
                      <p:childTnLst>
                        <p:par>
                          <p:cTn id="109" fill="hold">
                            <p:stCondLst>
                              <p:cond delay="0"/>
                            </p:stCondLst>
                            <p:childTnLst>
                              <p:par>
                                <p:cTn id="110" presetID="42" presetClass="entr" presetSubtype="0" fill="hold" nodeType="clickEffect">
                                  <p:stCondLst>
                                    <p:cond delay="0"/>
                                  </p:stCondLst>
                                  <p:childTnLst>
                                    <p:set>
                                      <p:cBhvr>
                                        <p:cTn id="111" dur="1" fill="hold">
                                          <p:stCondLst>
                                            <p:cond delay="0"/>
                                          </p:stCondLst>
                                        </p:cTn>
                                        <p:tgtEl>
                                          <p:spTgt spid="4">
                                            <p:txEl>
                                              <p:pRg st="5" end="5"/>
                                            </p:txEl>
                                          </p:spTgt>
                                        </p:tgtEl>
                                        <p:attrNameLst>
                                          <p:attrName>style.visibility</p:attrName>
                                        </p:attrNameLst>
                                      </p:cBhvr>
                                      <p:to>
                                        <p:strVal val="visible"/>
                                      </p:to>
                                    </p:set>
                                    <p:animEffect transition="in" filter="fade">
                                      <p:cBhvr>
                                        <p:cTn id="112" dur="1000"/>
                                        <p:tgtEl>
                                          <p:spTgt spid="4">
                                            <p:txEl>
                                              <p:pRg st="5" end="5"/>
                                            </p:txEl>
                                          </p:spTgt>
                                        </p:tgtEl>
                                      </p:cBhvr>
                                    </p:animEffect>
                                    <p:anim calcmode="lin" valueType="num">
                                      <p:cBhvr>
                                        <p:cTn id="113"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114" dur="1000" fill="hold"/>
                                        <p:tgtEl>
                                          <p:spTgt spid="4">
                                            <p:txEl>
                                              <p:pRg st="5" end="5"/>
                                            </p:txEl>
                                          </p:spTgt>
                                        </p:tgtEl>
                                        <p:attrNameLst>
                                          <p:attrName>ppt_y</p:attrName>
                                        </p:attrNameLst>
                                      </p:cBhvr>
                                      <p:tavLst>
                                        <p:tav tm="0">
                                          <p:val>
                                            <p:strVal val="#ppt_y+.1"/>
                                          </p:val>
                                        </p:tav>
                                        <p:tav tm="100000">
                                          <p:val>
                                            <p:strVal val="#ppt_y"/>
                                          </p:val>
                                        </p:tav>
                                      </p:tavLst>
                                    </p:anim>
                                  </p:childTnLst>
                                </p:cTn>
                              </p:par>
                              <p:par>
                                <p:cTn id="115" presetID="42" presetClass="entr" presetSubtype="0" fill="hold" nodeType="withEffect">
                                  <p:stCondLst>
                                    <p:cond delay="0"/>
                                  </p:stCondLst>
                                  <p:childTnLst>
                                    <p:set>
                                      <p:cBhvr>
                                        <p:cTn id="116" dur="1" fill="hold">
                                          <p:stCondLst>
                                            <p:cond delay="0"/>
                                          </p:stCondLst>
                                        </p:cTn>
                                        <p:tgtEl>
                                          <p:spTgt spid="4">
                                            <p:txEl>
                                              <p:pRg st="6" end="6"/>
                                            </p:txEl>
                                          </p:spTgt>
                                        </p:tgtEl>
                                        <p:attrNameLst>
                                          <p:attrName>style.visibility</p:attrName>
                                        </p:attrNameLst>
                                      </p:cBhvr>
                                      <p:to>
                                        <p:strVal val="visible"/>
                                      </p:to>
                                    </p:set>
                                    <p:animEffect transition="in" filter="fade">
                                      <p:cBhvr>
                                        <p:cTn id="117" dur="1000"/>
                                        <p:tgtEl>
                                          <p:spTgt spid="4">
                                            <p:txEl>
                                              <p:pRg st="6" end="6"/>
                                            </p:txEl>
                                          </p:spTgt>
                                        </p:tgtEl>
                                      </p:cBhvr>
                                    </p:animEffect>
                                    <p:anim calcmode="lin" valueType="num">
                                      <p:cBhvr>
                                        <p:cTn id="118"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119" dur="1000" fill="hold"/>
                                        <p:tgtEl>
                                          <p:spTgt spid="4">
                                            <p:txEl>
                                              <p:pRg st="6" end="6"/>
                                            </p:txEl>
                                          </p:spTgt>
                                        </p:tgtEl>
                                        <p:attrNameLst>
                                          <p:attrName>ppt_y</p:attrName>
                                        </p:attrNameLst>
                                      </p:cBhvr>
                                      <p:tavLst>
                                        <p:tav tm="0">
                                          <p:val>
                                            <p:strVal val="#ppt_y+.1"/>
                                          </p:val>
                                        </p:tav>
                                        <p:tav tm="100000">
                                          <p:val>
                                            <p:strVal val="#ppt_y"/>
                                          </p:val>
                                        </p:tav>
                                      </p:tavLst>
                                    </p:anim>
                                  </p:childTnLst>
                                </p:cTn>
                              </p:par>
                              <p:par>
                                <p:cTn id="120" presetID="42" presetClass="entr" presetSubtype="0" fill="hold" nodeType="withEffect">
                                  <p:stCondLst>
                                    <p:cond delay="0"/>
                                  </p:stCondLst>
                                  <p:childTnLst>
                                    <p:set>
                                      <p:cBhvr>
                                        <p:cTn id="121" dur="1" fill="hold">
                                          <p:stCondLst>
                                            <p:cond delay="0"/>
                                          </p:stCondLst>
                                        </p:cTn>
                                        <p:tgtEl>
                                          <p:spTgt spid="4">
                                            <p:txEl>
                                              <p:pRg st="7" end="7"/>
                                            </p:txEl>
                                          </p:spTgt>
                                        </p:tgtEl>
                                        <p:attrNameLst>
                                          <p:attrName>style.visibility</p:attrName>
                                        </p:attrNameLst>
                                      </p:cBhvr>
                                      <p:to>
                                        <p:strVal val="visible"/>
                                      </p:to>
                                    </p:set>
                                    <p:animEffect transition="in" filter="fade">
                                      <p:cBhvr>
                                        <p:cTn id="122" dur="1000"/>
                                        <p:tgtEl>
                                          <p:spTgt spid="4">
                                            <p:txEl>
                                              <p:pRg st="7" end="7"/>
                                            </p:txEl>
                                          </p:spTgt>
                                        </p:tgtEl>
                                      </p:cBhvr>
                                    </p:animEffect>
                                    <p:anim calcmode="lin" valueType="num">
                                      <p:cBhvr>
                                        <p:cTn id="123"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124" dur="1000" fill="hold"/>
                                        <p:tgtEl>
                                          <p:spTgt spid="4">
                                            <p:txEl>
                                              <p:pRg st="7" end="7"/>
                                            </p:txEl>
                                          </p:spTgt>
                                        </p:tgtEl>
                                        <p:attrNameLst>
                                          <p:attrName>ppt_y</p:attrName>
                                        </p:attrNameLst>
                                      </p:cBhvr>
                                      <p:tavLst>
                                        <p:tav tm="0">
                                          <p:val>
                                            <p:strVal val="#ppt_y+.1"/>
                                          </p:val>
                                        </p:tav>
                                        <p:tav tm="100000">
                                          <p:val>
                                            <p:strVal val="#ppt_y"/>
                                          </p:val>
                                        </p:tav>
                                      </p:tavLst>
                                    </p:anim>
                                  </p:childTnLst>
                                </p:cTn>
                              </p:par>
                              <p:par>
                                <p:cTn id="125" presetID="42" presetClass="entr" presetSubtype="0" fill="hold" nodeType="withEffect">
                                  <p:stCondLst>
                                    <p:cond delay="0"/>
                                  </p:stCondLst>
                                  <p:childTnLst>
                                    <p:set>
                                      <p:cBhvr>
                                        <p:cTn id="126" dur="1" fill="hold">
                                          <p:stCondLst>
                                            <p:cond delay="0"/>
                                          </p:stCondLst>
                                        </p:cTn>
                                        <p:tgtEl>
                                          <p:spTgt spid="4">
                                            <p:txEl>
                                              <p:pRg st="8" end="8"/>
                                            </p:txEl>
                                          </p:spTgt>
                                        </p:tgtEl>
                                        <p:attrNameLst>
                                          <p:attrName>style.visibility</p:attrName>
                                        </p:attrNameLst>
                                      </p:cBhvr>
                                      <p:to>
                                        <p:strVal val="visible"/>
                                      </p:to>
                                    </p:set>
                                    <p:animEffect transition="in" filter="fade">
                                      <p:cBhvr>
                                        <p:cTn id="127" dur="1000"/>
                                        <p:tgtEl>
                                          <p:spTgt spid="4">
                                            <p:txEl>
                                              <p:pRg st="8" end="8"/>
                                            </p:txEl>
                                          </p:spTgt>
                                        </p:tgtEl>
                                      </p:cBhvr>
                                    </p:animEffect>
                                    <p:anim calcmode="lin" valueType="num">
                                      <p:cBhvr>
                                        <p:cTn id="128"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129" dur="1000" fill="hold"/>
                                        <p:tgtEl>
                                          <p:spTgt spid="4">
                                            <p:txEl>
                                              <p:pRg st="8" end="8"/>
                                            </p:txEl>
                                          </p:spTgt>
                                        </p:tgtEl>
                                        <p:attrNameLst>
                                          <p:attrName>ppt_y</p:attrName>
                                        </p:attrNameLst>
                                      </p:cBhvr>
                                      <p:tavLst>
                                        <p:tav tm="0">
                                          <p:val>
                                            <p:strVal val="#ppt_y+.1"/>
                                          </p:val>
                                        </p:tav>
                                        <p:tav tm="100000">
                                          <p:val>
                                            <p:strVal val="#ppt_y"/>
                                          </p:val>
                                        </p:tav>
                                      </p:tavLst>
                                    </p:anim>
                                  </p:childTnLst>
                                </p:cTn>
                              </p:par>
                              <p:par>
                                <p:cTn id="130" presetID="42" presetClass="entr" presetSubtype="0" fill="hold" nodeType="withEffect">
                                  <p:stCondLst>
                                    <p:cond delay="0"/>
                                  </p:stCondLst>
                                  <p:childTnLst>
                                    <p:set>
                                      <p:cBhvr>
                                        <p:cTn id="131" dur="1" fill="hold">
                                          <p:stCondLst>
                                            <p:cond delay="0"/>
                                          </p:stCondLst>
                                        </p:cTn>
                                        <p:tgtEl>
                                          <p:spTgt spid="4">
                                            <p:txEl>
                                              <p:pRg st="9" end="9"/>
                                            </p:txEl>
                                          </p:spTgt>
                                        </p:tgtEl>
                                        <p:attrNameLst>
                                          <p:attrName>style.visibility</p:attrName>
                                        </p:attrNameLst>
                                      </p:cBhvr>
                                      <p:to>
                                        <p:strVal val="visible"/>
                                      </p:to>
                                    </p:set>
                                    <p:animEffect transition="in" filter="fade">
                                      <p:cBhvr>
                                        <p:cTn id="132" dur="1000"/>
                                        <p:tgtEl>
                                          <p:spTgt spid="4">
                                            <p:txEl>
                                              <p:pRg st="9" end="9"/>
                                            </p:txEl>
                                          </p:spTgt>
                                        </p:tgtEl>
                                      </p:cBhvr>
                                    </p:animEffect>
                                    <p:anim calcmode="lin" valueType="num">
                                      <p:cBhvr>
                                        <p:cTn id="133"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134" dur="1000" fill="hold"/>
                                        <p:tgtEl>
                                          <p:spTgt spid="4">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A7E1-117D-4607-B757-416422EAD39C}"/>
              </a:ext>
            </a:extLst>
          </p:cNvPr>
          <p:cNvSpPr>
            <a:spLocks noGrp="1"/>
          </p:cNvSpPr>
          <p:nvPr>
            <p:ph type="title"/>
          </p:nvPr>
        </p:nvSpPr>
        <p:spPr/>
        <p:txBody>
          <a:bodyPr>
            <a:normAutofit/>
          </a:bodyPr>
          <a:lstStyle/>
          <a:p>
            <a:pPr algn="ctr"/>
            <a:r>
              <a:rPr lang="en-GB" sz="4000" dirty="0"/>
              <a:t>Protecting  and safeguarding adults at risk policy continued</a:t>
            </a:r>
          </a:p>
        </p:txBody>
      </p:sp>
      <p:sp>
        <p:nvSpPr>
          <p:cNvPr id="3" name="Content Placeholder 2">
            <a:extLst>
              <a:ext uri="{FF2B5EF4-FFF2-40B4-BE49-F238E27FC236}">
                <a16:creationId xmlns:a16="http://schemas.microsoft.com/office/drawing/2014/main" id="{3A5EEF52-C131-440B-9AB0-F62498EA408C}"/>
              </a:ext>
            </a:extLst>
          </p:cNvPr>
          <p:cNvSpPr>
            <a:spLocks noGrp="1"/>
          </p:cNvSpPr>
          <p:nvPr>
            <p:ph sz="half" idx="1"/>
          </p:nvPr>
        </p:nvSpPr>
        <p:spPr/>
        <p:txBody>
          <a:bodyPr>
            <a:normAutofit fontScale="77500" lnSpcReduction="20000"/>
          </a:bodyPr>
          <a:lstStyle/>
          <a:p>
            <a:r>
              <a:rPr lang="en-GB" dirty="0"/>
              <a:t>Procedure to be followed if abuse is suspected</a:t>
            </a:r>
          </a:p>
          <a:p>
            <a:pPr lvl="1"/>
            <a:r>
              <a:rPr lang="en-GB" dirty="0"/>
              <a:t>Listen, observe, record and report</a:t>
            </a:r>
          </a:p>
          <a:p>
            <a:pPr lvl="1"/>
            <a:r>
              <a:rPr lang="en-GB" dirty="0"/>
              <a:t>Ensure the adult at risk is safe and receiving appropriate care </a:t>
            </a:r>
          </a:p>
          <a:p>
            <a:pPr lvl="1"/>
            <a:r>
              <a:rPr lang="en-GB" dirty="0"/>
              <a:t>Preserve evidence </a:t>
            </a:r>
          </a:p>
          <a:p>
            <a:endParaRPr lang="en-GB" dirty="0"/>
          </a:p>
          <a:p>
            <a:r>
              <a:rPr lang="en-GB" dirty="0"/>
              <a:t>Filing safeguarding incidents </a:t>
            </a:r>
          </a:p>
          <a:p>
            <a:pPr lvl="1"/>
            <a:r>
              <a:rPr lang="en-GB" dirty="0"/>
              <a:t>Summary kept in the compliments and complaints register</a:t>
            </a:r>
          </a:p>
        </p:txBody>
      </p:sp>
      <p:sp>
        <p:nvSpPr>
          <p:cNvPr id="4" name="Content Placeholder 3">
            <a:extLst>
              <a:ext uri="{FF2B5EF4-FFF2-40B4-BE49-F238E27FC236}">
                <a16:creationId xmlns:a16="http://schemas.microsoft.com/office/drawing/2014/main" id="{3A65EEE3-9AED-489C-B5F2-F01B20F8354A}"/>
              </a:ext>
            </a:extLst>
          </p:cNvPr>
          <p:cNvSpPr>
            <a:spLocks noGrp="1"/>
          </p:cNvSpPr>
          <p:nvPr>
            <p:ph sz="half" idx="2"/>
          </p:nvPr>
        </p:nvSpPr>
        <p:spPr/>
        <p:txBody>
          <a:bodyPr>
            <a:normAutofit fontScale="77500" lnSpcReduction="20000"/>
          </a:bodyPr>
          <a:lstStyle/>
          <a:p>
            <a:r>
              <a:rPr lang="en-GB" dirty="0"/>
              <a:t>Risk assessment </a:t>
            </a:r>
          </a:p>
          <a:p>
            <a:pPr lvl="1"/>
            <a:r>
              <a:rPr lang="en-GB" dirty="0"/>
              <a:t>A patients own visitor</a:t>
            </a:r>
          </a:p>
          <a:p>
            <a:pPr lvl="1"/>
            <a:r>
              <a:rPr lang="en-GB" dirty="0"/>
              <a:t>Other patient visitors</a:t>
            </a:r>
          </a:p>
          <a:p>
            <a:pPr lvl="1"/>
            <a:r>
              <a:rPr lang="en-GB" dirty="0"/>
              <a:t>Potential patients relatives visiting prior to admission</a:t>
            </a:r>
          </a:p>
          <a:p>
            <a:pPr lvl="1"/>
            <a:r>
              <a:rPr lang="en-GB" dirty="0"/>
              <a:t>Staff</a:t>
            </a:r>
          </a:p>
          <a:p>
            <a:pPr lvl="1"/>
            <a:r>
              <a:rPr lang="en-GB" dirty="0"/>
              <a:t>Student nurses</a:t>
            </a:r>
          </a:p>
          <a:p>
            <a:pPr lvl="1"/>
            <a:r>
              <a:rPr lang="en-GB" dirty="0"/>
              <a:t>External carers</a:t>
            </a:r>
          </a:p>
          <a:p>
            <a:pPr lvl="1"/>
            <a:r>
              <a:rPr lang="en-GB" dirty="0"/>
              <a:t>Volunteers</a:t>
            </a:r>
          </a:p>
          <a:p>
            <a:pPr lvl="1"/>
            <a:r>
              <a:rPr lang="en-GB" dirty="0"/>
              <a:t>Contractors</a:t>
            </a:r>
          </a:p>
          <a:p>
            <a:pPr lvl="1"/>
            <a:r>
              <a:rPr lang="en-GB" dirty="0"/>
              <a:t>People hiring the pool or other facilities</a:t>
            </a:r>
          </a:p>
          <a:p>
            <a:pPr lvl="1"/>
            <a:r>
              <a:rPr lang="en-GB" dirty="0"/>
              <a:t>Sales reps</a:t>
            </a:r>
          </a:p>
          <a:p>
            <a:pPr lvl="1"/>
            <a:r>
              <a:rPr lang="en-GB" dirty="0"/>
              <a:t>Out patients and those accompanying them</a:t>
            </a:r>
          </a:p>
          <a:p>
            <a:pPr lvl="1"/>
            <a:r>
              <a:rPr lang="en-GB" dirty="0"/>
              <a:t>CCG or social services representatives </a:t>
            </a:r>
          </a:p>
          <a:p>
            <a:pPr lvl="1"/>
            <a:r>
              <a:rPr lang="en-GB" dirty="0"/>
              <a:t>Visiting priests or sisters</a:t>
            </a:r>
          </a:p>
        </p:txBody>
      </p:sp>
    </p:spTree>
    <p:extLst>
      <p:ext uri="{BB962C8B-B14F-4D97-AF65-F5344CB8AC3E}">
        <p14:creationId xmlns:p14="http://schemas.microsoft.com/office/powerpoint/2010/main" val="2389704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42" presetClass="entr" presetSubtype="0" fill="hold"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fade">
                                      <p:cBhvr>
                                        <p:cTn id="11" dur="1000"/>
                                        <p:tgtEl>
                                          <p:spTgt spid="3">
                                            <p:txEl>
                                              <p:pRg st="0" end="0"/>
                                            </p:txEl>
                                          </p:spTgt>
                                        </p:tgtEl>
                                      </p:cBhvr>
                                    </p:animEffect>
                                    <p:anim calcmode="lin" valueType="num">
                                      <p:cBhvr>
                                        <p:cTn id="12"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4" presetID="42" presetClass="entr" presetSubtype="0"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fade">
                                      <p:cBhvr>
                                        <p:cTn id="16" dur="1000"/>
                                        <p:tgtEl>
                                          <p:spTgt spid="3">
                                            <p:txEl>
                                              <p:pRg st="1" end="1"/>
                                            </p:txEl>
                                          </p:spTgt>
                                        </p:tgtEl>
                                      </p:cBhvr>
                                    </p:animEffect>
                                    <p:anim calcmode="lin" valueType="num">
                                      <p:cBhvr>
                                        <p:cTn id="17"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8"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9" presetID="42" presetClass="entr" presetSubtype="0" fill="hold"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4" presetID="42" presetClass="entr" presetSubtype="0" fill="hold" nodeType="with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Effect transition="in" filter="fade">
                                      <p:cBhvr>
                                        <p:cTn id="26" dur="1000"/>
                                        <p:tgtEl>
                                          <p:spTgt spid="3">
                                            <p:txEl>
                                              <p:pRg st="3" end="3"/>
                                            </p:txEl>
                                          </p:spTgt>
                                        </p:tgtEl>
                                      </p:cBhvr>
                                    </p:animEffect>
                                    <p:anim calcmode="lin" valueType="num">
                                      <p:cBhvr>
                                        <p:cTn id="27"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6" presetID="42" presetClass="entr" presetSubtype="0" fill="hold" nodeType="withEffect">
                                  <p:stCondLst>
                                    <p:cond delay="0"/>
                                  </p:stCondLst>
                                  <p:childTnLst>
                                    <p:set>
                                      <p:cBhvr>
                                        <p:cTn id="37" dur="1" fill="hold">
                                          <p:stCondLst>
                                            <p:cond delay="0"/>
                                          </p:stCondLst>
                                        </p:cTn>
                                        <p:tgtEl>
                                          <p:spTgt spid="3">
                                            <p:txEl>
                                              <p:pRg st="6" end="6"/>
                                            </p:txEl>
                                          </p:spTgt>
                                        </p:tgtEl>
                                        <p:attrNameLst>
                                          <p:attrName>style.visibility</p:attrName>
                                        </p:attrNameLst>
                                      </p:cBhvr>
                                      <p:to>
                                        <p:strVal val="visible"/>
                                      </p:to>
                                    </p:set>
                                    <p:animEffect transition="in" filter="fade">
                                      <p:cBhvr>
                                        <p:cTn id="38" dur="1000"/>
                                        <p:tgtEl>
                                          <p:spTgt spid="3">
                                            <p:txEl>
                                              <p:pRg st="6" end="6"/>
                                            </p:txEl>
                                          </p:spTgt>
                                        </p:tgtEl>
                                      </p:cBhvr>
                                    </p:animEffect>
                                    <p:anim calcmode="lin" valueType="num">
                                      <p:cBhvr>
                                        <p:cTn id="3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4">
                                            <p:txEl>
                                              <p:pRg st="0" end="0"/>
                                            </p:txEl>
                                          </p:spTgt>
                                        </p:tgtEl>
                                        <p:attrNameLst>
                                          <p:attrName>style.visibility</p:attrName>
                                        </p:attrNameLst>
                                      </p:cBhvr>
                                      <p:to>
                                        <p:strVal val="visible"/>
                                      </p:to>
                                    </p:set>
                                    <p:animEffect transition="in" filter="fade">
                                      <p:cBhvr>
                                        <p:cTn id="45" dur="1000"/>
                                        <p:tgtEl>
                                          <p:spTgt spid="4">
                                            <p:txEl>
                                              <p:pRg st="0" end="0"/>
                                            </p:txEl>
                                          </p:spTgt>
                                        </p:tgtEl>
                                      </p:cBhvr>
                                    </p:animEffect>
                                    <p:anim calcmode="lin" valueType="num">
                                      <p:cBhvr>
                                        <p:cTn id="4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47" dur="1000" fill="hold"/>
                                        <p:tgtEl>
                                          <p:spTgt spid="4">
                                            <p:txEl>
                                              <p:pRg st="0" end="0"/>
                                            </p:txEl>
                                          </p:spTgt>
                                        </p:tgtEl>
                                        <p:attrNameLst>
                                          <p:attrName>ppt_y</p:attrName>
                                        </p:attrNameLst>
                                      </p:cBhvr>
                                      <p:tavLst>
                                        <p:tav tm="0">
                                          <p:val>
                                            <p:strVal val="#ppt_y+.1"/>
                                          </p:val>
                                        </p:tav>
                                        <p:tav tm="100000">
                                          <p:val>
                                            <p:strVal val="#ppt_y"/>
                                          </p:val>
                                        </p:tav>
                                      </p:tavLst>
                                    </p:anim>
                                  </p:childTnLst>
                                </p:cTn>
                              </p:par>
                              <p:par>
                                <p:cTn id="48" presetID="42" presetClass="entr" presetSubtype="0" fill="hold" nodeType="withEffect">
                                  <p:stCondLst>
                                    <p:cond delay="0"/>
                                  </p:stCondLst>
                                  <p:childTnLst>
                                    <p:set>
                                      <p:cBhvr>
                                        <p:cTn id="49" dur="1" fill="hold">
                                          <p:stCondLst>
                                            <p:cond delay="0"/>
                                          </p:stCondLst>
                                        </p:cTn>
                                        <p:tgtEl>
                                          <p:spTgt spid="4">
                                            <p:txEl>
                                              <p:pRg st="1" end="1"/>
                                            </p:txEl>
                                          </p:spTgt>
                                        </p:tgtEl>
                                        <p:attrNameLst>
                                          <p:attrName>style.visibility</p:attrName>
                                        </p:attrNameLst>
                                      </p:cBhvr>
                                      <p:to>
                                        <p:strVal val="visible"/>
                                      </p:to>
                                    </p:set>
                                    <p:animEffect transition="in" filter="fade">
                                      <p:cBhvr>
                                        <p:cTn id="50" dur="1000"/>
                                        <p:tgtEl>
                                          <p:spTgt spid="4">
                                            <p:txEl>
                                              <p:pRg st="1" end="1"/>
                                            </p:txEl>
                                          </p:spTgt>
                                        </p:tgtEl>
                                      </p:cBhvr>
                                    </p:animEffect>
                                    <p:anim calcmode="lin" valueType="num">
                                      <p:cBhvr>
                                        <p:cTn id="51"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52" dur="1000" fill="hold"/>
                                        <p:tgtEl>
                                          <p:spTgt spid="4">
                                            <p:txEl>
                                              <p:pRg st="1" end="1"/>
                                            </p:txEl>
                                          </p:spTgt>
                                        </p:tgtEl>
                                        <p:attrNameLst>
                                          <p:attrName>ppt_y</p:attrName>
                                        </p:attrNameLst>
                                      </p:cBhvr>
                                      <p:tavLst>
                                        <p:tav tm="0">
                                          <p:val>
                                            <p:strVal val="#ppt_y+.1"/>
                                          </p:val>
                                        </p:tav>
                                        <p:tav tm="100000">
                                          <p:val>
                                            <p:strVal val="#ppt_y"/>
                                          </p:val>
                                        </p:tav>
                                      </p:tavLst>
                                    </p:anim>
                                  </p:childTnLst>
                                </p:cTn>
                              </p:par>
                              <p:par>
                                <p:cTn id="53" presetID="42" presetClass="entr" presetSubtype="0" fill="hold" nodeType="withEffect">
                                  <p:stCondLst>
                                    <p:cond delay="0"/>
                                  </p:stCondLst>
                                  <p:childTnLst>
                                    <p:set>
                                      <p:cBhvr>
                                        <p:cTn id="54" dur="1" fill="hold">
                                          <p:stCondLst>
                                            <p:cond delay="0"/>
                                          </p:stCondLst>
                                        </p:cTn>
                                        <p:tgtEl>
                                          <p:spTgt spid="4">
                                            <p:txEl>
                                              <p:pRg st="2" end="2"/>
                                            </p:txEl>
                                          </p:spTgt>
                                        </p:tgtEl>
                                        <p:attrNameLst>
                                          <p:attrName>style.visibility</p:attrName>
                                        </p:attrNameLst>
                                      </p:cBhvr>
                                      <p:to>
                                        <p:strVal val="visible"/>
                                      </p:to>
                                    </p:set>
                                    <p:animEffect transition="in" filter="fade">
                                      <p:cBhvr>
                                        <p:cTn id="55" dur="1000"/>
                                        <p:tgtEl>
                                          <p:spTgt spid="4">
                                            <p:txEl>
                                              <p:pRg st="2" end="2"/>
                                            </p:txEl>
                                          </p:spTgt>
                                        </p:tgtEl>
                                      </p:cBhvr>
                                    </p:animEffect>
                                    <p:anim calcmode="lin" valueType="num">
                                      <p:cBhvr>
                                        <p:cTn id="5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57" dur="1000" fill="hold"/>
                                        <p:tgtEl>
                                          <p:spTgt spid="4">
                                            <p:txEl>
                                              <p:pRg st="2" end="2"/>
                                            </p:txEl>
                                          </p:spTgt>
                                        </p:tgtEl>
                                        <p:attrNameLst>
                                          <p:attrName>ppt_y</p:attrName>
                                        </p:attrNameLst>
                                      </p:cBhvr>
                                      <p:tavLst>
                                        <p:tav tm="0">
                                          <p:val>
                                            <p:strVal val="#ppt_y+.1"/>
                                          </p:val>
                                        </p:tav>
                                        <p:tav tm="100000">
                                          <p:val>
                                            <p:strVal val="#ppt_y"/>
                                          </p:val>
                                        </p:tav>
                                      </p:tavLst>
                                    </p:anim>
                                  </p:childTnLst>
                                </p:cTn>
                              </p:par>
                              <p:par>
                                <p:cTn id="58" presetID="42" presetClass="entr" presetSubtype="0" fill="hold" nodeType="withEffect">
                                  <p:stCondLst>
                                    <p:cond delay="0"/>
                                  </p:stCondLst>
                                  <p:childTnLst>
                                    <p:set>
                                      <p:cBhvr>
                                        <p:cTn id="59" dur="1" fill="hold">
                                          <p:stCondLst>
                                            <p:cond delay="0"/>
                                          </p:stCondLst>
                                        </p:cTn>
                                        <p:tgtEl>
                                          <p:spTgt spid="4">
                                            <p:txEl>
                                              <p:pRg st="3" end="3"/>
                                            </p:txEl>
                                          </p:spTgt>
                                        </p:tgtEl>
                                        <p:attrNameLst>
                                          <p:attrName>style.visibility</p:attrName>
                                        </p:attrNameLst>
                                      </p:cBhvr>
                                      <p:to>
                                        <p:strVal val="visible"/>
                                      </p:to>
                                    </p:set>
                                    <p:animEffect transition="in" filter="fade">
                                      <p:cBhvr>
                                        <p:cTn id="60" dur="1000"/>
                                        <p:tgtEl>
                                          <p:spTgt spid="4">
                                            <p:txEl>
                                              <p:pRg st="3" end="3"/>
                                            </p:txEl>
                                          </p:spTgt>
                                        </p:tgtEl>
                                      </p:cBhvr>
                                    </p:animEffect>
                                    <p:anim calcmode="lin" valueType="num">
                                      <p:cBhvr>
                                        <p:cTn id="61"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62" dur="1000" fill="hold"/>
                                        <p:tgtEl>
                                          <p:spTgt spid="4">
                                            <p:txEl>
                                              <p:pRg st="3" end="3"/>
                                            </p:txEl>
                                          </p:spTgt>
                                        </p:tgtEl>
                                        <p:attrNameLst>
                                          <p:attrName>ppt_y</p:attrName>
                                        </p:attrNameLst>
                                      </p:cBhvr>
                                      <p:tavLst>
                                        <p:tav tm="0">
                                          <p:val>
                                            <p:strVal val="#ppt_y+.1"/>
                                          </p:val>
                                        </p:tav>
                                        <p:tav tm="100000">
                                          <p:val>
                                            <p:strVal val="#ppt_y"/>
                                          </p:val>
                                        </p:tav>
                                      </p:tavLst>
                                    </p:anim>
                                  </p:childTnLst>
                                </p:cTn>
                              </p:par>
                              <p:par>
                                <p:cTn id="63" presetID="42" presetClass="entr" presetSubtype="0" fill="hold" nodeType="withEffect">
                                  <p:stCondLst>
                                    <p:cond delay="0"/>
                                  </p:stCondLst>
                                  <p:childTnLst>
                                    <p:set>
                                      <p:cBhvr>
                                        <p:cTn id="64" dur="1" fill="hold">
                                          <p:stCondLst>
                                            <p:cond delay="0"/>
                                          </p:stCondLst>
                                        </p:cTn>
                                        <p:tgtEl>
                                          <p:spTgt spid="4">
                                            <p:txEl>
                                              <p:pRg st="4" end="4"/>
                                            </p:txEl>
                                          </p:spTgt>
                                        </p:tgtEl>
                                        <p:attrNameLst>
                                          <p:attrName>style.visibility</p:attrName>
                                        </p:attrNameLst>
                                      </p:cBhvr>
                                      <p:to>
                                        <p:strVal val="visible"/>
                                      </p:to>
                                    </p:set>
                                    <p:animEffect transition="in" filter="fade">
                                      <p:cBhvr>
                                        <p:cTn id="65" dur="1000"/>
                                        <p:tgtEl>
                                          <p:spTgt spid="4">
                                            <p:txEl>
                                              <p:pRg st="4" end="4"/>
                                            </p:txEl>
                                          </p:spTgt>
                                        </p:tgtEl>
                                      </p:cBhvr>
                                    </p:animEffect>
                                    <p:anim calcmode="lin" valueType="num">
                                      <p:cBhvr>
                                        <p:cTn id="66"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67" dur="1000" fill="hold"/>
                                        <p:tgtEl>
                                          <p:spTgt spid="4">
                                            <p:txEl>
                                              <p:pRg st="4" end="4"/>
                                            </p:txEl>
                                          </p:spTgt>
                                        </p:tgtEl>
                                        <p:attrNameLst>
                                          <p:attrName>ppt_y</p:attrName>
                                        </p:attrNameLst>
                                      </p:cBhvr>
                                      <p:tavLst>
                                        <p:tav tm="0">
                                          <p:val>
                                            <p:strVal val="#ppt_y+.1"/>
                                          </p:val>
                                        </p:tav>
                                        <p:tav tm="100000">
                                          <p:val>
                                            <p:strVal val="#ppt_y"/>
                                          </p:val>
                                        </p:tav>
                                      </p:tavLst>
                                    </p:anim>
                                  </p:childTnLst>
                                </p:cTn>
                              </p:par>
                              <p:par>
                                <p:cTn id="68" presetID="42" presetClass="entr" presetSubtype="0" fill="hold" nodeType="withEffect">
                                  <p:stCondLst>
                                    <p:cond delay="0"/>
                                  </p:stCondLst>
                                  <p:childTnLst>
                                    <p:set>
                                      <p:cBhvr>
                                        <p:cTn id="69" dur="1" fill="hold">
                                          <p:stCondLst>
                                            <p:cond delay="0"/>
                                          </p:stCondLst>
                                        </p:cTn>
                                        <p:tgtEl>
                                          <p:spTgt spid="4">
                                            <p:txEl>
                                              <p:pRg st="5" end="5"/>
                                            </p:txEl>
                                          </p:spTgt>
                                        </p:tgtEl>
                                        <p:attrNameLst>
                                          <p:attrName>style.visibility</p:attrName>
                                        </p:attrNameLst>
                                      </p:cBhvr>
                                      <p:to>
                                        <p:strVal val="visible"/>
                                      </p:to>
                                    </p:set>
                                    <p:animEffect transition="in" filter="fade">
                                      <p:cBhvr>
                                        <p:cTn id="70" dur="1000"/>
                                        <p:tgtEl>
                                          <p:spTgt spid="4">
                                            <p:txEl>
                                              <p:pRg st="5" end="5"/>
                                            </p:txEl>
                                          </p:spTgt>
                                        </p:tgtEl>
                                      </p:cBhvr>
                                    </p:animEffect>
                                    <p:anim calcmode="lin" valueType="num">
                                      <p:cBhvr>
                                        <p:cTn id="71"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72" dur="1000" fill="hold"/>
                                        <p:tgtEl>
                                          <p:spTgt spid="4">
                                            <p:txEl>
                                              <p:pRg st="5" end="5"/>
                                            </p:txEl>
                                          </p:spTgt>
                                        </p:tgtEl>
                                        <p:attrNameLst>
                                          <p:attrName>ppt_y</p:attrName>
                                        </p:attrNameLst>
                                      </p:cBhvr>
                                      <p:tavLst>
                                        <p:tav tm="0">
                                          <p:val>
                                            <p:strVal val="#ppt_y+.1"/>
                                          </p:val>
                                        </p:tav>
                                        <p:tav tm="100000">
                                          <p:val>
                                            <p:strVal val="#ppt_y"/>
                                          </p:val>
                                        </p:tav>
                                      </p:tavLst>
                                    </p:anim>
                                  </p:childTnLst>
                                </p:cTn>
                              </p:par>
                              <p:par>
                                <p:cTn id="73" presetID="42" presetClass="entr" presetSubtype="0" fill="hold" nodeType="withEffect">
                                  <p:stCondLst>
                                    <p:cond delay="0"/>
                                  </p:stCondLst>
                                  <p:childTnLst>
                                    <p:set>
                                      <p:cBhvr>
                                        <p:cTn id="74" dur="1" fill="hold">
                                          <p:stCondLst>
                                            <p:cond delay="0"/>
                                          </p:stCondLst>
                                        </p:cTn>
                                        <p:tgtEl>
                                          <p:spTgt spid="4">
                                            <p:txEl>
                                              <p:pRg st="6" end="6"/>
                                            </p:txEl>
                                          </p:spTgt>
                                        </p:tgtEl>
                                        <p:attrNameLst>
                                          <p:attrName>style.visibility</p:attrName>
                                        </p:attrNameLst>
                                      </p:cBhvr>
                                      <p:to>
                                        <p:strVal val="visible"/>
                                      </p:to>
                                    </p:set>
                                    <p:animEffect transition="in" filter="fade">
                                      <p:cBhvr>
                                        <p:cTn id="75" dur="1000"/>
                                        <p:tgtEl>
                                          <p:spTgt spid="4">
                                            <p:txEl>
                                              <p:pRg st="6" end="6"/>
                                            </p:txEl>
                                          </p:spTgt>
                                        </p:tgtEl>
                                      </p:cBhvr>
                                    </p:animEffect>
                                    <p:anim calcmode="lin" valueType="num">
                                      <p:cBhvr>
                                        <p:cTn id="76" dur="1000" fill="hold"/>
                                        <p:tgtEl>
                                          <p:spTgt spid="4">
                                            <p:txEl>
                                              <p:pRg st="6" end="6"/>
                                            </p:txEl>
                                          </p:spTgt>
                                        </p:tgtEl>
                                        <p:attrNameLst>
                                          <p:attrName>ppt_x</p:attrName>
                                        </p:attrNameLst>
                                      </p:cBhvr>
                                      <p:tavLst>
                                        <p:tav tm="0">
                                          <p:val>
                                            <p:strVal val="#ppt_x"/>
                                          </p:val>
                                        </p:tav>
                                        <p:tav tm="100000">
                                          <p:val>
                                            <p:strVal val="#ppt_x"/>
                                          </p:val>
                                        </p:tav>
                                      </p:tavLst>
                                    </p:anim>
                                    <p:anim calcmode="lin" valueType="num">
                                      <p:cBhvr>
                                        <p:cTn id="77" dur="1000" fill="hold"/>
                                        <p:tgtEl>
                                          <p:spTgt spid="4">
                                            <p:txEl>
                                              <p:pRg st="6" end="6"/>
                                            </p:txEl>
                                          </p:spTgt>
                                        </p:tgtEl>
                                        <p:attrNameLst>
                                          <p:attrName>ppt_y</p:attrName>
                                        </p:attrNameLst>
                                      </p:cBhvr>
                                      <p:tavLst>
                                        <p:tav tm="0">
                                          <p:val>
                                            <p:strVal val="#ppt_y+.1"/>
                                          </p:val>
                                        </p:tav>
                                        <p:tav tm="100000">
                                          <p:val>
                                            <p:strVal val="#ppt_y"/>
                                          </p:val>
                                        </p:tav>
                                      </p:tavLst>
                                    </p:anim>
                                  </p:childTnLst>
                                </p:cTn>
                              </p:par>
                              <p:par>
                                <p:cTn id="78" presetID="42" presetClass="entr" presetSubtype="0" fill="hold" nodeType="withEffect">
                                  <p:stCondLst>
                                    <p:cond delay="0"/>
                                  </p:stCondLst>
                                  <p:childTnLst>
                                    <p:set>
                                      <p:cBhvr>
                                        <p:cTn id="79" dur="1" fill="hold">
                                          <p:stCondLst>
                                            <p:cond delay="0"/>
                                          </p:stCondLst>
                                        </p:cTn>
                                        <p:tgtEl>
                                          <p:spTgt spid="4">
                                            <p:txEl>
                                              <p:pRg st="7" end="7"/>
                                            </p:txEl>
                                          </p:spTgt>
                                        </p:tgtEl>
                                        <p:attrNameLst>
                                          <p:attrName>style.visibility</p:attrName>
                                        </p:attrNameLst>
                                      </p:cBhvr>
                                      <p:to>
                                        <p:strVal val="visible"/>
                                      </p:to>
                                    </p:set>
                                    <p:animEffect transition="in" filter="fade">
                                      <p:cBhvr>
                                        <p:cTn id="80" dur="1000"/>
                                        <p:tgtEl>
                                          <p:spTgt spid="4">
                                            <p:txEl>
                                              <p:pRg st="7" end="7"/>
                                            </p:txEl>
                                          </p:spTgt>
                                        </p:tgtEl>
                                      </p:cBhvr>
                                    </p:animEffect>
                                    <p:anim calcmode="lin" valueType="num">
                                      <p:cBhvr>
                                        <p:cTn id="81" dur="1000" fill="hold"/>
                                        <p:tgtEl>
                                          <p:spTgt spid="4">
                                            <p:txEl>
                                              <p:pRg st="7" end="7"/>
                                            </p:txEl>
                                          </p:spTgt>
                                        </p:tgtEl>
                                        <p:attrNameLst>
                                          <p:attrName>ppt_x</p:attrName>
                                        </p:attrNameLst>
                                      </p:cBhvr>
                                      <p:tavLst>
                                        <p:tav tm="0">
                                          <p:val>
                                            <p:strVal val="#ppt_x"/>
                                          </p:val>
                                        </p:tav>
                                        <p:tav tm="100000">
                                          <p:val>
                                            <p:strVal val="#ppt_x"/>
                                          </p:val>
                                        </p:tav>
                                      </p:tavLst>
                                    </p:anim>
                                    <p:anim calcmode="lin" valueType="num">
                                      <p:cBhvr>
                                        <p:cTn id="82" dur="1000" fill="hold"/>
                                        <p:tgtEl>
                                          <p:spTgt spid="4">
                                            <p:txEl>
                                              <p:pRg st="7" end="7"/>
                                            </p:txEl>
                                          </p:spTgt>
                                        </p:tgtEl>
                                        <p:attrNameLst>
                                          <p:attrName>ppt_y</p:attrName>
                                        </p:attrNameLst>
                                      </p:cBhvr>
                                      <p:tavLst>
                                        <p:tav tm="0">
                                          <p:val>
                                            <p:strVal val="#ppt_y+.1"/>
                                          </p:val>
                                        </p:tav>
                                        <p:tav tm="100000">
                                          <p:val>
                                            <p:strVal val="#ppt_y"/>
                                          </p:val>
                                        </p:tav>
                                      </p:tavLst>
                                    </p:anim>
                                  </p:childTnLst>
                                </p:cTn>
                              </p:par>
                              <p:par>
                                <p:cTn id="83" presetID="42" presetClass="entr" presetSubtype="0" fill="hold" nodeType="withEffect">
                                  <p:stCondLst>
                                    <p:cond delay="0"/>
                                  </p:stCondLst>
                                  <p:childTnLst>
                                    <p:set>
                                      <p:cBhvr>
                                        <p:cTn id="84" dur="1" fill="hold">
                                          <p:stCondLst>
                                            <p:cond delay="0"/>
                                          </p:stCondLst>
                                        </p:cTn>
                                        <p:tgtEl>
                                          <p:spTgt spid="4">
                                            <p:txEl>
                                              <p:pRg st="8" end="8"/>
                                            </p:txEl>
                                          </p:spTgt>
                                        </p:tgtEl>
                                        <p:attrNameLst>
                                          <p:attrName>style.visibility</p:attrName>
                                        </p:attrNameLst>
                                      </p:cBhvr>
                                      <p:to>
                                        <p:strVal val="visible"/>
                                      </p:to>
                                    </p:set>
                                    <p:animEffect transition="in" filter="fade">
                                      <p:cBhvr>
                                        <p:cTn id="85" dur="1000"/>
                                        <p:tgtEl>
                                          <p:spTgt spid="4">
                                            <p:txEl>
                                              <p:pRg st="8" end="8"/>
                                            </p:txEl>
                                          </p:spTgt>
                                        </p:tgtEl>
                                      </p:cBhvr>
                                    </p:animEffect>
                                    <p:anim calcmode="lin" valueType="num">
                                      <p:cBhvr>
                                        <p:cTn id="86" dur="1000" fill="hold"/>
                                        <p:tgtEl>
                                          <p:spTgt spid="4">
                                            <p:txEl>
                                              <p:pRg st="8" end="8"/>
                                            </p:txEl>
                                          </p:spTgt>
                                        </p:tgtEl>
                                        <p:attrNameLst>
                                          <p:attrName>ppt_x</p:attrName>
                                        </p:attrNameLst>
                                      </p:cBhvr>
                                      <p:tavLst>
                                        <p:tav tm="0">
                                          <p:val>
                                            <p:strVal val="#ppt_x"/>
                                          </p:val>
                                        </p:tav>
                                        <p:tav tm="100000">
                                          <p:val>
                                            <p:strVal val="#ppt_x"/>
                                          </p:val>
                                        </p:tav>
                                      </p:tavLst>
                                    </p:anim>
                                    <p:anim calcmode="lin" valueType="num">
                                      <p:cBhvr>
                                        <p:cTn id="87" dur="1000" fill="hold"/>
                                        <p:tgtEl>
                                          <p:spTgt spid="4">
                                            <p:txEl>
                                              <p:pRg st="8" end="8"/>
                                            </p:txEl>
                                          </p:spTgt>
                                        </p:tgtEl>
                                        <p:attrNameLst>
                                          <p:attrName>ppt_y</p:attrName>
                                        </p:attrNameLst>
                                      </p:cBhvr>
                                      <p:tavLst>
                                        <p:tav tm="0">
                                          <p:val>
                                            <p:strVal val="#ppt_y+.1"/>
                                          </p:val>
                                        </p:tav>
                                        <p:tav tm="100000">
                                          <p:val>
                                            <p:strVal val="#ppt_y"/>
                                          </p:val>
                                        </p:tav>
                                      </p:tavLst>
                                    </p:anim>
                                  </p:childTnLst>
                                </p:cTn>
                              </p:par>
                              <p:par>
                                <p:cTn id="88" presetID="42" presetClass="entr" presetSubtype="0" fill="hold" nodeType="withEffect">
                                  <p:stCondLst>
                                    <p:cond delay="0"/>
                                  </p:stCondLst>
                                  <p:childTnLst>
                                    <p:set>
                                      <p:cBhvr>
                                        <p:cTn id="89" dur="1" fill="hold">
                                          <p:stCondLst>
                                            <p:cond delay="0"/>
                                          </p:stCondLst>
                                        </p:cTn>
                                        <p:tgtEl>
                                          <p:spTgt spid="4">
                                            <p:txEl>
                                              <p:pRg st="9" end="9"/>
                                            </p:txEl>
                                          </p:spTgt>
                                        </p:tgtEl>
                                        <p:attrNameLst>
                                          <p:attrName>style.visibility</p:attrName>
                                        </p:attrNameLst>
                                      </p:cBhvr>
                                      <p:to>
                                        <p:strVal val="visible"/>
                                      </p:to>
                                    </p:set>
                                    <p:animEffect transition="in" filter="fade">
                                      <p:cBhvr>
                                        <p:cTn id="90" dur="1000"/>
                                        <p:tgtEl>
                                          <p:spTgt spid="4">
                                            <p:txEl>
                                              <p:pRg st="9" end="9"/>
                                            </p:txEl>
                                          </p:spTgt>
                                        </p:tgtEl>
                                      </p:cBhvr>
                                    </p:animEffect>
                                    <p:anim calcmode="lin" valueType="num">
                                      <p:cBhvr>
                                        <p:cTn id="91" dur="1000" fill="hold"/>
                                        <p:tgtEl>
                                          <p:spTgt spid="4">
                                            <p:txEl>
                                              <p:pRg st="9" end="9"/>
                                            </p:txEl>
                                          </p:spTgt>
                                        </p:tgtEl>
                                        <p:attrNameLst>
                                          <p:attrName>ppt_x</p:attrName>
                                        </p:attrNameLst>
                                      </p:cBhvr>
                                      <p:tavLst>
                                        <p:tav tm="0">
                                          <p:val>
                                            <p:strVal val="#ppt_x"/>
                                          </p:val>
                                        </p:tav>
                                        <p:tav tm="100000">
                                          <p:val>
                                            <p:strVal val="#ppt_x"/>
                                          </p:val>
                                        </p:tav>
                                      </p:tavLst>
                                    </p:anim>
                                    <p:anim calcmode="lin" valueType="num">
                                      <p:cBhvr>
                                        <p:cTn id="92" dur="1000" fill="hold"/>
                                        <p:tgtEl>
                                          <p:spTgt spid="4">
                                            <p:txEl>
                                              <p:pRg st="9" end="9"/>
                                            </p:txEl>
                                          </p:spTgt>
                                        </p:tgtEl>
                                        <p:attrNameLst>
                                          <p:attrName>ppt_y</p:attrName>
                                        </p:attrNameLst>
                                      </p:cBhvr>
                                      <p:tavLst>
                                        <p:tav tm="0">
                                          <p:val>
                                            <p:strVal val="#ppt_y+.1"/>
                                          </p:val>
                                        </p:tav>
                                        <p:tav tm="100000">
                                          <p:val>
                                            <p:strVal val="#ppt_y"/>
                                          </p:val>
                                        </p:tav>
                                      </p:tavLst>
                                    </p:anim>
                                  </p:childTnLst>
                                </p:cTn>
                              </p:par>
                              <p:par>
                                <p:cTn id="93" presetID="42" presetClass="entr" presetSubtype="0" fill="hold" nodeType="withEffect">
                                  <p:stCondLst>
                                    <p:cond delay="0"/>
                                  </p:stCondLst>
                                  <p:childTnLst>
                                    <p:set>
                                      <p:cBhvr>
                                        <p:cTn id="94" dur="1" fill="hold">
                                          <p:stCondLst>
                                            <p:cond delay="0"/>
                                          </p:stCondLst>
                                        </p:cTn>
                                        <p:tgtEl>
                                          <p:spTgt spid="4">
                                            <p:txEl>
                                              <p:pRg st="10" end="10"/>
                                            </p:txEl>
                                          </p:spTgt>
                                        </p:tgtEl>
                                        <p:attrNameLst>
                                          <p:attrName>style.visibility</p:attrName>
                                        </p:attrNameLst>
                                      </p:cBhvr>
                                      <p:to>
                                        <p:strVal val="visible"/>
                                      </p:to>
                                    </p:set>
                                    <p:animEffect transition="in" filter="fade">
                                      <p:cBhvr>
                                        <p:cTn id="95" dur="1000"/>
                                        <p:tgtEl>
                                          <p:spTgt spid="4">
                                            <p:txEl>
                                              <p:pRg st="10" end="10"/>
                                            </p:txEl>
                                          </p:spTgt>
                                        </p:tgtEl>
                                      </p:cBhvr>
                                    </p:animEffect>
                                    <p:anim calcmode="lin" valueType="num">
                                      <p:cBhvr>
                                        <p:cTn id="96" dur="1000" fill="hold"/>
                                        <p:tgtEl>
                                          <p:spTgt spid="4">
                                            <p:txEl>
                                              <p:pRg st="10" end="10"/>
                                            </p:txEl>
                                          </p:spTgt>
                                        </p:tgtEl>
                                        <p:attrNameLst>
                                          <p:attrName>ppt_x</p:attrName>
                                        </p:attrNameLst>
                                      </p:cBhvr>
                                      <p:tavLst>
                                        <p:tav tm="0">
                                          <p:val>
                                            <p:strVal val="#ppt_x"/>
                                          </p:val>
                                        </p:tav>
                                        <p:tav tm="100000">
                                          <p:val>
                                            <p:strVal val="#ppt_x"/>
                                          </p:val>
                                        </p:tav>
                                      </p:tavLst>
                                    </p:anim>
                                    <p:anim calcmode="lin" valueType="num">
                                      <p:cBhvr>
                                        <p:cTn id="97" dur="1000" fill="hold"/>
                                        <p:tgtEl>
                                          <p:spTgt spid="4">
                                            <p:txEl>
                                              <p:pRg st="10" end="10"/>
                                            </p:txEl>
                                          </p:spTgt>
                                        </p:tgtEl>
                                        <p:attrNameLst>
                                          <p:attrName>ppt_y</p:attrName>
                                        </p:attrNameLst>
                                      </p:cBhvr>
                                      <p:tavLst>
                                        <p:tav tm="0">
                                          <p:val>
                                            <p:strVal val="#ppt_y+.1"/>
                                          </p:val>
                                        </p:tav>
                                        <p:tav tm="100000">
                                          <p:val>
                                            <p:strVal val="#ppt_y"/>
                                          </p:val>
                                        </p:tav>
                                      </p:tavLst>
                                    </p:anim>
                                  </p:childTnLst>
                                </p:cTn>
                              </p:par>
                              <p:par>
                                <p:cTn id="98" presetID="42" presetClass="entr" presetSubtype="0" fill="hold" nodeType="withEffect">
                                  <p:stCondLst>
                                    <p:cond delay="0"/>
                                  </p:stCondLst>
                                  <p:childTnLst>
                                    <p:set>
                                      <p:cBhvr>
                                        <p:cTn id="99" dur="1" fill="hold">
                                          <p:stCondLst>
                                            <p:cond delay="0"/>
                                          </p:stCondLst>
                                        </p:cTn>
                                        <p:tgtEl>
                                          <p:spTgt spid="4">
                                            <p:txEl>
                                              <p:pRg st="11" end="11"/>
                                            </p:txEl>
                                          </p:spTgt>
                                        </p:tgtEl>
                                        <p:attrNameLst>
                                          <p:attrName>style.visibility</p:attrName>
                                        </p:attrNameLst>
                                      </p:cBhvr>
                                      <p:to>
                                        <p:strVal val="visible"/>
                                      </p:to>
                                    </p:set>
                                    <p:animEffect transition="in" filter="fade">
                                      <p:cBhvr>
                                        <p:cTn id="100" dur="1000"/>
                                        <p:tgtEl>
                                          <p:spTgt spid="4">
                                            <p:txEl>
                                              <p:pRg st="11" end="11"/>
                                            </p:txEl>
                                          </p:spTgt>
                                        </p:tgtEl>
                                      </p:cBhvr>
                                    </p:animEffect>
                                    <p:anim calcmode="lin" valueType="num">
                                      <p:cBhvr>
                                        <p:cTn id="101" dur="1000" fill="hold"/>
                                        <p:tgtEl>
                                          <p:spTgt spid="4">
                                            <p:txEl>
                                              <p:pRg st="11" end="11"/>
                                            </p:txEl>
                                          </p:spTgt>
                                        </p:tgtEl>
                                        <p:attrNameLst>
                                          <p:attrName>ppt_x</p:attrName>
                                        </p:attrNameLst>
                                      </p:cBhvr>
                                      <p:tavLst>
                                        <p:tav tm="0">
                                          <p:val>
                                            <p:strVal val="#ppt_x"/>
                                          </p:val>
                                        </p:tav>
                                        <p:tav tm="100000">
                                          <p:val>
                                            <p:strVal val="#ppt_x"/>
                                          </p:val>
                                        </p:tav>
                                      </p:tavLst>
                                    </p:anim>
                                    <p:anim calcmode="lin" valueType="num">
                                      <p:cBhvr>
                                        <p:cTn id="102" dur="1000" fill="hold"/>
                                        <p:tgtEl>
                                          <p:spTgt spid="4">
                                            <p:txEl>
                                              <p:pRg st="11" end="11"/>
                                            </p:txEl>
                                          </p:spTgt>
                                        </p:tgtEl>
                                        <p:attrNameLst>
                                          <p:attrName>ppt_y</p:attrName>
                                        </p:attrNameLst>
                                      </p:cBhvr>
                                      <p:tavLst>
                                        <p:tav tm="0">
                                          <p:val>
                                            <p:strVal val="#ppt_y+.1"/>
                                          </p:val>
                                        </p:tav>
                                        <p:tav tm="100000">
                                          <p:val>
                                            <p:strVal val="#ppt_y"/>
                                          </p:val>
                                        </p:tav>
                                      </p:tavLst>
                                    </p:anim>
                                  </p:childTnLst>
                                </p:cTn>
                              </p:par>
                              <p:par>
                                <p:cTn id="103" presetID="42" presetClass="entr" presetSubtype="0" fill="hold" nodeType="withEffect">
                                  <p:stCondLst>
                                    <p:cond delay="0"/>
                                  </p:stCondLst>
                                  <p:childTnLst>
                                    <p:set>
                                      <p:cBhvr>
                                        <p:cTn id="104" dur="1" fill="hold">
                                          <p:stCondLst>
                                            <p:cond delay="0"/>
                                          </p:stCondLst>
                                        </p:cTn>
                                        <p:tgtEl>
                                          <p:spTgt spid="4">
                                            <p:txEl>
                                              <p:pRg st="12" end="12"/>
                                            </p:txEl>
                                          </p:spTgt>
                                        </p:tgtEl>
                                        <p:attrNameLst>
                                          <p:attrName>style.visibility</p:attrName>
                                        </p:attrNameLst>
                                      </p:cBhvr>
                                      <p:to>
                                        <p:strVal val="visible"/>
                                      </p:to>
                                    </p:set>
                                    <p:animEffect transition="in" filter="fade">
                                      <p:cBhvr>
                                        <p:cTn id="105" dur="1000"/>
                                        <p:tgtEl>
                                          <p:spTgt spid="4">
                                            <p:txEl>
                                              <p:pRg st="12" end="12"/>
                                            </p:txEl>
                                          </p:spTgt>
                                        </p:tgtEl>
                                      </p:cBhvr>
                                    </p:animEffect>
                                    <p:anim calcmode="lin" valueType="num">
                                      <p:cBhvr>
                                        <p:cTn id="106" dur="1000" fill="hold"/>
                                        <p:tgtEl>
                                          <p:spTgt spid="4">
                                            <p:txEl>
                                              <p:pRg st="12" end="12"/>
                                            </p:txEl>
                                          </p:spTgt>
                                        </p:tgtEl>
                                        <p:attrNameLst>
                                          <p:attrName>ppt_x</p:attrName>
                                        </p:attrNameLst>
                                      </p:cBhvr>
                                      <p:tavLst>
                                        <p:tav tm="0">
                                          <p:val>
                                            <p:strVal val="#ppt_x"/>
                                          </p:val>
                                        </p:tav>
                                        <p:tav tm="100000">
                                          <p:val>
                                            <p:strVal val="#ppt_x"/>
                                          </p:val>
                                        </p:tav>
                                      </p:tavLst>
                                    </p:anim>
                                    <p:anim calcmode="lin" valueType="num">
                                      <p:cBhvr>
                                        <p:cTn id="107" dur="1000" fill="hold"/>
                                        <p:tgtEl>
                                          <p:spTgt spid="4">
                                            <p:txEl>
                                              <p:pRg st="12" end="12"/>
                                            </p:txEl>
                                          </p:spTgt>
                                        </p:tgtEl>
                                        <p:attrNameLst>
                                          <p:attrName>ppt_y</p:attrName>
                                        </p:attrNameLst>
                                      </p:cBhvr>
                                      <p:tavLst>
                                        <p:tav tm="0">
                                          <p:val>
                                            <p:strVal val="#ppt_y+.1"/>
                                          </p:val>
                                        </p:tav>
                                        <p:tav tm="100000">
                                          <p:val>
                                            <p:strVal val="#ppt_y"/>
                                          </p:val>
                                        </p:tav>
                                      </p:tavLst>
                                    </p:anim>
                                  </p:childTnLst>
                                </p:cTn>
                              </p:par>
                              <p:par>
                                <p:cTn id="108" presetID="42" presetClass="entr" presetSubtype="0" fill="hold" nodeType="withEffect">
                                  <p:stCondLst>
                                    <p:cond delay="0"/>
                                  </p:stCondLst>
                                  <p:childTnLst>
                                    <p:set>
                                      <p:cBhvr>
                                        <p:cTn id="109" dur="1" fill="hold">
                                          <p:stCondLst>
                                            <p:cond delay="0"/>
                                          </p:stCondLst>
                                        </p:cTn>
                                        <p:tgtEl>
                                          <p:spTgt spid="4">
                                            <p:txEl>
                                              <p:pRg st="13" end="13"/>
                                            </p:txEl>
                                          </p:spTgt>
                                        </p:tgtEl>
                                        <p:attrNameLst>
                                          <p:attrName>style.visibility</p:attrName>
                                        </p:attrNameLst>
                                      </p:cBhvr>
                                      <p:to>
                                        <p:strVal val="visible"/>
                                      </p:to>
                                    </p:set>
                                    <p:animEffect transition="in" filter="fade">
                                      <p:cBhvr>
                                        <p:cTn id="110" dur="1000"/>
                                        <p:tgtEl>
                                          <p:spTgt spid="4">
                                            <p:txEl>
                                              <p:pRg st="13" end="13"/>
                                            </p:txEl>
                                          </p:spTgt>
                                        </p:tgtEl>
                                      </p:cBhvr>
                                    </p:animEffect>
                                    <p:anim calcmode="lin" valueType="num">
                                      <p:cBhvr>
                                        <p:cTn id="111" dur="1000" fill="hold"/>
                                        <p:tgtEl>
                                          <p:spTgt spid="4">
                                            <p:txEl>
                                              <p:pRg st="13" end="13"/>
                                            </p:txEl>
                                          </p:spTgt>
                                        </p:tgtEl>
                                        <p:attrNameLst>
                                          <p:attrName>ppt_x</p:attrName>
                                        </p:attrNameLst>
                                      </p:cBhvr>
                                      <p:tavLst>
                                        <p:tav tm="0">
                                          <p:val>
                                            <p:strVal val="#ppt_x"/>
                                          </p:val>
                                        </p:tav>
                                        <p:tav tm="100000">
                                          <p:val>
                                            <p:strVal val="#ppt_x"/>
                                          </p:val>
                                        </p:tav>
                                      </p:tavLst>
                                    </p:anim>
                                    <p:anim calcmode="lin" valueType="num">
                                      <p:cBhvr>
                                        <p:cTn id="112" dur="1000" fill="hold"/>
                                        <p:tgtEl>
                                          <p:spTgt spid="4">
                                            <p:txEl>
                                              <p:pRg st="13" end="1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C999E0-6467-4D7F-9337-87E236AA08A9}"/>
              </a:ext>
            </a:extLst>
          </p:cNvPr>
          <p:cNvSpPr>
            <a:spLocks noGrp="1"/>
          </p:cNvSpPr>
          <p:nvPr>
            <p:ph type="title"/>
          </p:nvPr>
        </p:nvSpPr>
        <p:spPr/>
        <p:txBody>
          <a:bodyPr/>
          <a:lstStyle/>
          <a:p>
            <a:pPr algn="ctr"/>
            <a:r>
              <a:rPr lang="en-GB" dirty="0"/>
              <a:t>Safeguarding children policy</a:t>
            </a:r>
          </a:p>
        </p:txBody>
      </p:sp>
      <p:sp>
        <p:nvSpPr>
          <p:cNvPr id="3" name="Content Placeholder 2">
            <a:extLst>
              <a:ext uri="{FF2B5EF4-FFF2-40B4-BE49-F238E27FC236}">
                <a16:creationId xmlns:a16="http://schemas.microsoft.com/office/drawing/2014/main" id="{C46DF587-E8CB-4086-9E79-1207F27D6680}"/>
              </a:ext>
            </a:extLst>
          </p:cNvPr>
          <p:cNvSpPr>
            <a:spLocks noGrp="1"/>
          </p:cNvSpPr>
          <p:nvPr>
            <p:ph sz="half" idx="1"/>
          </p:nvPr>
        </p:nvSpPr>
        <p:spPr>
          <a:xfrm flipH="1" flipV="1">
            <a:off x="278674" y="522514"/>
            <a:ext cx="559526" cy="1303111"/>
          </a:xfrm>
        </p:spPr>
        <p:txBody>
          <a:bodyPr>
            <a:normAutofit/>
          </a:bodyPr>
          <a:lstStyle/>
          <a:p>
            <a:endParaRPr lang="en-GB" dirty="0"/>
          </a:p>
        </p:txBody>
      </p:sp>
      <p:sp>
        <p:nvSpPr>
          <p:cNvPr id="4" name="Content Placeholder 3">
            <a:extLst>
              <a:ext uri="{FF2B5EF4-FFF2-40B4-BE49-F238E27FC236}">
                <a16:creationId xmlns:a16="http://schemas.microsoft.com/office/drawing/2014/main" id="{78C1B88E-B51B-404A-87EA-D9E40AF3F806}"/>
              </a:ext>
            </a:extLst>
          </p:cNvPr>
          <p:cNvSpPr>
            <a:spLocks noGrp="1"/>
          </p:cNvSpPr>
          <p:nvPr>
            <p:ph sz="half" idx="2"/>
          </p:nvPr>
        </p:nvSpPr>
        <p:spPr>
          <a:xfrm>
            <a:off x="838200" y="1825625"/>
            <a:ext cx="10515600" cy="4351338"/>
          </a:xfrm>
        </p:spPr>
        <p:txBody>
          <a:bodyPr>
            <a:normAutofit/>
          </a:bodyPr>
          <a:lstStyle/>
          <a:p>
            <a:r>
              <a:rPr lang="en-GB" dirty="0"/>
              <a:t>Procedure to be followed if abuse is suspected</a:t>
            </a:r>
          </a:p>
          <a:p>
            <a:pPr lvl="1"/>
            <a:r>
              <a:rPr lang="en-GB" dirty="0"/>
              <a:t>Disclosure of abuse by a child should always be taken seriously</a:t>
            </a:r>
          </a:p>
          <a:p>
            <a:pPr lvl="1"/>
            <a:r>
              <a:rPr lang="en-GB" dirty="0"/>
              <a:t>Listen carefully, make observations, document the facts</a:t>
            </a:r>
          </a:p>
          <a:p>
            <a:pPr lvl="1"/>
            <a:r>
              <a:rPr lang="en-GB" dirty="0"/>
              <a:t>Reassure the child they are being taken seriously and disclosure will be reported to the safeguarding officer</a:t>
            </a:r>
          </a:p>
          <a:p>
            <a:pPr lvl="1"/>
            <a:r>
              <a:rPr lang="en-GB" dirty="0"/>
              <a:t>Do </a:t>
            </a:r>
            <a:r>
              <a:rPr lang="en-GB" b="1" u="sng" dirty="0"/>
              <a:t>not</a:t>
            </a:r>
            <a:r>
              <a:rPr lang="en-GB" dirty="0"/>
              <a:t> question the child</a:t>
            </a:r>
          </a:p>
          <a:p>
            <a:pPr lvl="1"/>
            <a:r>
              <a:rPr lang="en-GB" dirty="0"/>
              <a:t>Inform NIC immediately. NIC will inform the senior nurse on duty without delay. Senior nurse will inform the safeguarding officer</a:t>
            </a:r>
          </a:p>
        </p:txBody>
      </p:sp>
    </p:spTree>
    <p:extLst>
      <p:ext uri="{BB962C8B-B14F-4D97-AF65-F5344CB8AC3E}">
        <p14:creationId xmlns:p14="http://schemas.microsoft.com/office/powerpoint/2010/main" val="20515348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1000"/>
                                        <p:tgtEl>
                                          <p:spTgt spid="4">
                                            <p:txEl>
                                              <p:pRg st="3" end="3"/>
                                            </p:txEl>
                                          </p:spTgt>
                                        </p:tgtEl>
                                      </p:cBhvr>
                                    </p:animEffect>
                                    <p:anim calcmode="lin" valueType="num">
                                      <p:cBhvr>
                                        <p:cTn id="4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Effect transition="in" filter="fade">
                                      <p:cBhvr>
                                        <p:cTn id="49" dur="1000"/>
                                        <p:tgtEl>
                                          <p:spTgt spid="4">
                                            <p:txEl>
                                              <p:pRg st="4" end="4"/>
                                            </p:txEl>
                                          </p:spTgt>
                                        </p:tgtEl>
                                      </p:cBhvr>
                                    </p:animEffect>
                                    <p:anim calcmode="lin" valueType="num">
                                      <p:cBhvr>
                                        <p:cTn id="5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fade">
                                      <p:cBhvr>
                                        <p:cTn id="56" dur="1000"/>
                                        <p:tgtEl>
                                          <p:spTgt spid="4">
                                            <p:txEl>
                                              <p:pRg st="5" end="5"/>
                                            </p:txEl>
                                          </p:spTgt>
                                        </p:tgtEl>
                                      </p:cBhvr>
                                    </p:animEffect>
                                    <p:anim calcmode="lin" valueType="num">
                                      <p:cBhvr>
                                        <p:cTn id="5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20D4E-56A5-4D08-A53D-62DFFA708F57}"/>
              </a:ext>
            </a:extLst>
          </p:cNvPr>
          <p:cNvSpPr>
            <a:spLocks noGrp="1"/>
          </p:cNvSpPr>
          <p:nvPr>
            <p:ph type="title"/>
          </p:nvPr>
        </p:nvSpPr>
        <p:spPr/>
        <p:txBody>
          <a:bodyPr/>
          <a:lstStyle/>
          <a:p>
            <a:pPr algn="ctr"/>
            <a:r>
              <a:rPr lang="en-GB" dirty="0"/>
              <a:t>Consent policy</a:t>
            </a:r>
          </a:p>
        </p:txBody>
      </p:sp>
      <p:sp>
        <p:nvSpPr>
          <p:cNvPr id="3" name="Content Placeholder 2">
            <a:extLst>
              <a:ext uri="{FF2B5EF4-FFF2-40B4-BE49-F238E27FC236}">
                <a16:creationId xmlns:a16="http://schemas.microsoft.com/office/drawing/2014/main" id="{6F4DA032-64DA-407D-98CC-BBBD2E99EF86}"/>
              </a:ext>
            </a:extLst>
          </p:cNvPr>
          <p:cNvSpPr>
            <a:spLocks noGrp="1"/>
          </p:cNvSpPr>
          <p:nvPr>
            <p:ph sz="half" idx="1"/>
          </p:nvPr>
        </p:nvSpPr>
        <p:spPr>
          <a:xfrm flipV="1">
            <a:off x="838200" y="574766"/>
            <a:ext cx="45719" cy="1250859"/>
          </a:xfrm>
        </p:spPr>
        <p:txBody>
          <a:bodyPr>
            <a:normAutofit/>
          </a:bodyPr>
          <a:lstStyle/>
          <a:p>
            <a:endParaRPr lang="en-GB" dirty="0"/>
          </a:p>
        </p:txBody>
      </p:sp>
      <p:sp>
        <p:nvSpPr>
          <p:cNvPr id="4" name="Content Placeholder 3">
            <a:extLst>
              <a:ext uri="{FF2B5EF4-FFF2-40B4-BE49-F238E27FC236}">
                <a16:creationId xmlns:a16="http://schemas.microsoft.com/office/drawing/2014/main" id="{4C4BE664-6DC3-4989-86E2-FF4F316D8C59}"/>
              </a:ext>
            </a:extLst>
          </p:cNvPr>
          <p:cNvSpPr>
            <a:spLocks noGrp="1"/>
          </p:cNvSpPr>
          <p:nvPr>
            <p:ph sz="half" idx="2"/>
          </p:nvPr>
        </p:nvSpPr>
        <p:spPr>
          <a:xfrm>
            <a:off x="838200" y="1825625"/>
            <a:ext cx="10515600" cy="4351338"/>
          </a:xfrm>
        </p:spPr>
        <p:txBody>
          <a:bodyPr>
            <a:normAutofit/>
          </a:bodyPr>
          <a:lstStyle/>
          <a:p>
            <a:r>
              <a:rPr lang="en-GB" sz="3200" dirty="0"/>
              <a:t>Valid consent is essential to all forms of healthcare delivery from the provision of personal care and non-invasive procedures to invasive interventions including surgery.  </a:t>
            </a:r>
          </a:p>
          <a:p>
            <a:r>
              <a:rPr lang="en-GB" sz="3200" dirty="0"/>
              <a:t>It is the duty of health professionals undertaking procedures to be confident that the person consents or they are acting in the best interests of the person and therefore proceeding on a lawful basis</a:t>
            </a:r>
          </a:p>
        </p:txBody>
      </p:sp>
    </p:spTree>
    <p:extLst>
      <p:ext uri="{BB962C8B-B14F-4D97-AF65-F5344CB8AC3E}">
        <p14:creationId xmlns:p14="http://schemas.microsoft.com/office/powerpoint/2010/main" val="3285364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nodePh="1">
                                  <p:stCondLst>
                                    <p:cond delay="0"/>
                                  </p:stCondLst>
                                  <p:endCondLst>
                                    <p:cond evt="begin" delay="0">
                                      <p:tn val="12"/>
                                    </p:cond>
                                  </p:end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fade">
                                      <p:cBhvr>
                                        <p:cTn id="14" dur="1000"/>
                                        <p:tgtEl>
                                          <p:spTgt spid="3">
                                            <p:txEl>
                                              <p:pRg st="0" end="0"/>
                                            </p:txEl>
                                          </p:spTgt>
                                        </p:tgtEl>
                                      </p:cBhvr>
                                    </p:animEffect>
                                    <p:anim calcmode="lin" valueType="num">
                                      <p:cBhvr>
                                        <p:cTn id="1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1156</TotalTime>
  <Words>2249</Words>
  <Application>Microsoft Office PowerPoint</Application>
  <PresentationFormat>Widescreen</PresentationFormat>
  <Paragraphs>247</Paragraphs>
  <Slides>25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25</vt:i4>
      </vt:variant>
    </vt:vector>
  </HeadingPairs>
  <TitlesOfParts>
    <vt:vector size="29" baseType="lpstr">
      <vt:lpstr>Arial</vt:lpstr>
      <vt:lpstr>Calibri</vt:lpstr>
      <vt:lpstr>Calibri Light</vt:lpstr>
      <vt:lpstr>Office Theme</vt:lpstr>
      <vt:lpstr>Safeguarding   </vt:lpstr>
      <vt:lpstr>Content:</vt:lpstr>
      <vt:lpstr>Introduction</vt:lpstr>
      <vt:lpstr>Safeguarding policies </vt:lpstr>
      <vt:lpstr>Protecting  and safeguarding adults at risk policy</vt:lpstr>
      <vt:lpstr>Protecting  and safeguarding adults at risk policy continued </vt:lpstr>
      <vt:lpstr>Protecting  and safeguarding adults at risk policy continued</vt:lpstr>
      <vt:lpstr>Safeguarding children policy</vt:lpstr>
      <vt:lpstr>Consent policy</vt:lpstr>
      <vt:lpstr>Consent policy continued</vt:lpstr>
      <vt:lpstr>Consent policy continued</vt:lpstr>
      <vt:lpstr>Consent policy continued</vt:lpstr>
      <vt:lpstr>Restraint policy</vt:lpstr>
      <vt:lpstr>Restraint policy Continued</vt:lpstr>
      <vt:lpstr>Restraint policy continued</vt:lpstr>
      <vt:lpstr>PowerPoint Presentation</vt:lpstr>
      <vt:lpstr>Safeguarding process – what to do and what happens</vt:lpstr>
      <vt:lpstr>Who to contact</vt:lpstr>
      <vt:lpstr>Safeguarding discussion form </vt:lpstr>
      <vt:lpstr>Safeguarding discussion form continued</vt:lpstr>
      <vt:lpstr>Safeguarding Code of Conduct – All Staff</vt:lpstr>
      <vt:lpstr>Safeguarding Code of Conduct – All Staff Continued</vt:lpstr>
      <vt:lpstr>Safeguarding Code of Conduct - Volunteers</vt:lpstr>
      <vt:lpstr>Safeguarding Code of Conduct - Volunteers</vt:lpstr>
      <vt:lpstr>Thank you for Listening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dc:title>
  <dc:creator>Helen Evans</dc:creator>
  <cp:lastModifiedBy>Helen Evans</cp:lastModifiedBy>
  <cp:revision>36</cp:revision>
  <dcterms:created xsi:type="dcterms:W3CDTF">2023-03-04T11:40:47Z</dcterms:created>
  <dcterms:modified xsi:type="dcterms:W3CDTF">2023-04-28T07:23:27Z</dcterms:modified>
</cp:coreProperties>
</file>